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B0771-CCC2-4E68-B5FF-0A043F0DD640}" v="30" dt="2023-06-29T00:31:43.17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25.xml" Id="rId26" /><Relationship Type="http://schemas.openxmlformats.org/officeDocument/2006/relationships/slide" Target="slides/slide38.xml" Id="rId39" /><Relationship Type="http://schemas.openxmlformats.org/officeDocument/2006/relationships/slide" Target="slides/slide20.xml" Id="rId21" /><Relationship Type="http://schemas.openxmlformats.org/officeDocument/2006/relationships/slide" Target="slides/slide33.xml" Id="rId34" /><Relationship Type="http://schemas.openxmlformats.org/officeDocument/2006/relationships/slide" Target="slides/slide41.xml" Id="rId42" /><Relationship Type="http://schemas.openxmlformats.org/officeDocument/2006/relationships/slide" Target="slides/slide46.xml" Id="rId47" /><Relationship Type="http://schemas.openxmlformats.org/officeDocument/2006/relationships/theme" Target="theme/theme1.xml" Id="rId50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28.xml" Id="rId29" /><Relationship Type="http://schemas.openxmlformats.org/officeDocument/2006/relationships/slide" Target="slides/slide10.xml" Id="rId11" /><Relationship Type="http://schemas.openxmlformats.org/officeDocument/2006/relationships/slide" Target="slides/slide23.xml" Id="rId24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slide" Target="slides/slide39.xml" Id="rId40" /><Relationship Type="http://schemas.openxmlformats.org/officeDocument/2006/relationships/slide" Target="slides/slide44.xml" Id="rId45" /><Relationship Type="http://schemas.microsoft.com/office/2015/10/relationships/revisionInfo" Target="revisionInfo.xml" Id="rId53" /><Relationship Type="http://schemas.openxmlformats.org/officeDocument/2006/relationships/slide" Target="slides/slide4.xml" Id="rId5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0.xml" Id="rId31" /><Relationship Type="http://schemas.openxmlformats.org/officeDocument/2006/relationships/slide" Target="slides/slide43.xml" Id="rId44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slide" Target="slides/slide42.xml" Id="rId43" /><Relationship Type="http://schemas.openxmlformats.org/officeDocument/2006/relationships/presProps" Target="presProps.xml" Id="rId48" /><Relationship Type="http://schemas.openxmlformats.org/officeDocument/2006/relationships/slide" Target="slides/slide7.xml" Id="rId8" /><Relationship Type="http://schemas.openxmlformats.org/officeDocument/2006/relationships/tableStyles" Target="tableStyles.xml" Id="rId51" /><Relationship Type="http://schemas.openxmlformats.org/officeDocument/2006/relationships/slide" Target="slides/slide2.xml" Id="rId3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24.xml" Id="rId25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slide" Target="slides/slide45.xml" Id="rId46" /><Relationship Type="http://schemas.openxmlformats.org/officeDocument/2006/relationships/slide" Target="slides/slide19.xml" Id="rId20" /><Relationship Type="http://schemas.openxmlformats.org/officeDocument/2006/relationships/slide" Target="slides/slide40.xml" Id="rId41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viewProps" Target="viewProps.xml" Id="rId49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369"/>
            <a:ext cx="10310495" cy="739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872678"/>
            <a:ext cx="10223500" cy="397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Roderic19/IBM-Applied-Data-Science-Capstone/blob/main/DataWrangl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Roderic19/IBM-Applied-Data-Science-Capstone/blob/main/EDA_DataVisualization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EDA_DataVisualiz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deric19/IBM-Applied-Data-Science-Capstone/blob/main/Machine%20Learning%20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Roderic19/IBM-Applied-Data-Science-Capstone/blob/main/DataCollection_API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github.com/Roderic19/IBM-Applied-Data-Science-Capstone/blob/main/DataCollection_API.ipynb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1654175" cy="592470"/>
          </a:xfrm>
          <a:prstGeom prst="rect">
            <a:avLst/>
          </a:prstGeom>
        </p:spPr>
        <p:txBody>
          <a:bodyPr vert="horz" wrap="square" lIns="0" tIns="27940" rIns="0" bIns="0" rtlCol="0" anchor="t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Charles Hohl</a:t>
            </a: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-60" dirty="0">
                <a:solidFill>
                  <a:srgbClr val="E7E6E6"/>
                </a:solidFill>
                <a:latin typeface="Microsoft Sans Serif"/>
                <a:ea typeface="Microsoft Sans Serif"/>
                <a:cs typeface="Microsoft Sans Serif"/>
              </a:rPr>
              <a:t>06/27/2023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0" dirty="0">
                <a:latin typeface="Microsoft Sans Serif"/>
                <a:cs typeface="Microsoft Sans Serif"/>
              </a:rPr>
              <a:t>In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several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did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not land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5" dirty="0">
                <a:latin typeface="Microsoft Sans Serif"/>
                <a:cs typeface="Microsoft Sans Serif"/>
              </a:rPr>
              <a:t>True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True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True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60" dirty="0">
                <a:latin typeface="Microsoft Sans Serif"/>
                <a:cs typeface="Microsoft Sans Serif"/>
              </a:rPr>
              <a:t>False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False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5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False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the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mission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was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need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transform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string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variables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into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categorical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variables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1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means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has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been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0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was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 </a:t>
            </a:r>
            <a:r>
              <a:rPr sz="1800" spc="-1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spc="-240" dirty="0"/>
              <a:t> </a:t>
            </a:r>
            <a:r>
              <a:rPr spc="-5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73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1.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launches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for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each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Calibri"/>
                <a:cs typeface="Calibri"/>
              </a:rPr>
              <a:t>2.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the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and</a:t>
            </a:r>
            <a:r>
              <a:rPr sz="1200" b="1" spc="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occurence </a:t>
            </a:r>
            <a:r>
              <a:rPr sz="1200" b="1" dirty="0">
                <a:latin typeface="Calibri"/>
                <a:cs typeface="Calibri"/>
              </a:rPr>
              <a:t>of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each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3914775"/>
            <a:ext cx="9525000" cy="2657475"/>
            <a:chOff x="1562100" y="3914775"/>
            <a:chExt cx="9525000" cy="26574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4076700"/>
              <a:ext cx="2743200" cy="1524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3900" y="3914775"/>
              <a:ext cx="2743200" cy="1066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3900" y="5648325"/>
              <a:ext cx="2743200" cy="1714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68450" y="4229099"/>
              <a:ext cx="8105775" cy="1524000"/>
            </a:xfrm>
            <a:custGeom>
              <a:avLst/>
              <a:gdLst/>
              <a:ahLst/>
              <a:cxnLst/>
              <a:rect l="l" t="t" r="r" b="b"/>
              <a:pathLst>
                <a:path w="8105775" h="1524000">
                  <a:moveTo>
                    <a:pt x="85725" y="365125"/>
                  </a:moveTo>
                  <a:lnTo>
                    <a:pt x="57124" y="366191"/>
                  </a:lnTo>
                  <a:lnTo>
                    <a:pt x="50800" y="194691"/>
                  </a:lnTo>
                  <a:lnTo>
                    <a:pt x="22225" y="195834"/>
                  </a:lnTo>
                  <a:lnTo>
                    <a:pt x="28549" y="367245"/>
                  </a:lnTo>
                  <a:lnTo>
                    <a:pt x="0" y="368300"/>
                  </a:lnTo>
                  <a:lnTo>
                    <a:pt x="45974" y="452374"/>
                  </a:lnTo>
                  <a:lnTo>
                    <a:pt x="78193" y="381635"/>
                  </a:lnTo>
                  <a:lnTo>
                    <a:pt x="85725" y="365125"/>
                  </a:lnTo>
                  <a:close/>
                </a:path>
                <a:path w="8105775" h="1524000">
                  <a:moveTo>
                    <a:pt x="2170049" y="42926"/>
                  </a:moveTo>
                  <a:lnTo>
                    <a:pt x="2141385" y="28575"/>
                  </a:lnTo>
                  <a:lnTo>
                    <a:pt x="2084324" y="0"/>
                  </a:lnTo>
                  <a:lnTo>
                    <a:pt x="2084324" y="28575"/>
                  </a:lnTo>
                  <a:lnTo>
                    <a:pt x="1779651" y="28575"/>
                  </a:lnTo>
                  <a:lnTo>
                    <a:pt x="1779651" y="1495437"/>
                  </a:lnTo>
                  <a:lnTo>
                    <a:pt x="1417701" y="1495437"/>
                  </a:lnTo>
                  <a:lnTo>
                    <a:pt x="1417701" y="1524000"/>
                  </a:lnTo>
                  <a:lnTo>
                    <a:pt x="1808226" y="1524000"/>
                  </a:lnTo>
                  <a:lnTo>
                    <a:pt x="1808226" y="1509712"/>
                  </a:lnTo>
                  <a:lnTo>
                    <a:pt x="1808226" y="1495437"/>
                  </a:lnTo>
                  <a:lnTo>
                    <a:pt x="1808226" y="57150"/>
                  </a:lnTo>
                  <a:lnTo>
                    <a:pt x="2084324" y="57150"/>
                  </a:lnTo>
                  <a:lnTo>
                    <a:pt x="2084324" y="85725"/>
                  </a:lnTo>
                  <a:lnTo>
                    <a:pt x="2141550" y="57150"/>
                  </a:lnTo>
                  <a:lnTo>
                    <a:pt x="2170049" y="42926"/>
                  </a:lnTo>
                  <a:close/>
                </a:path>
                <a:path w="8105775" h="1524000">
                  <a:moveTo>
                    <a:pt x="6665849" y="42926"/>
                  </a:moveTo>
                  <a:lnTo>
                    <a:pt x="6637185" y="28575"/>
                  </a:lnTo>
                  <a:lnTo>
                    <a:pt x="6580124" y="0"/>
                  </a:lnTo>
                  <a:lnTo>
                    <a:pt x="6580124" y="28575"/>
                  </a:lnTo>
                  <a:lnTo>
                    <a:pt x="5875274" y="28575"/>
                  </a:lnTo>
                  <a:lnTo>
                    <a:pt x="5875274" y="571500"/>
                  </a:lnTo>
                  <a:lnTo>
                    <a:pt x="5113274" y="571500"/>
                  </a:lnTo>
                  <a:lnTo>
                    <a:pt x="5113274" y="600075"/>
                  </a:lnTo>
                  <a:lnTo>
                    <a:pt x="5903849" y="600075"/>
                  </a:lnTo>
                  <a:lnTo>
                    <a:pt x="5903849" y="585851"/>
                  </a:lnTo>
                  <a:lnTo>
                    <a:pt x="5903849" y="571500"/>
                  </a:lnTo>
                  <a:lnTo>
                    <a:pt x="5903849" y="57150"/>
                  </a:lnTo>
                  <a:lnTo>
                    <a:pt x="6580124" y="57150"/>
                  </a:lnTo>
                  <a:lnTo>
                    <a:pt x="6580124" y="85725"/>
                  </a:lnTo>
                  <a:lnTo>
                    <a:pt x="6637350" y="57150"/>
                  </a:lnTo>
                  <a:lnTo>
                    <a:pt x="6665849" y="42926"/>
                  </a:lnTo>
                  <a:close/>
                </a:path>
                <a:path w="8105775" h="1524000">
                  <a:moveTo>
                    <a:pt x="8105775" y="974725"/>
                  </a:moveTo>
                  <a:lnTo>
                    <a:pt x="8077174" y="975791"/>
                  </a:lnTo>
                  <a:lnTo>
                    <a:pt x="8070850" y="804291"/>
                  </a:lnTo>
                  <a:lnTo>
                    <a:pt x="8042275" y="805434"/>
                  </a:lnTo>
                  <a:lnTo>
                    <a:pt x="8048599" y="976845"/>
                  </a:lnTo>
                  <a:lnTo>
                    <a:pt x="8020050" y="977900"/>
                  </a:lnTo>
                  <a:lnTo>
                    <a:pt x="8066024" y="1061974"/>
                  </a:lnTo>
                  <a:lnTo>
                    <a:pt x="8098244" y="991247"/>
                  </a:lnTo>
                  <a:lnTo>
                    <a:pt x="8105775" y="97472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3.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Calculate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number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and</a:t>
            </a:r>
            <a:r>
              <a:rPr sz="1200" b="1" spc="6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occurrence </a:t>
            </a:r>
            <a:r>
              <a:rPr sz="1200" b="1" spc="-25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dirty="0">
                <a:latin typeface="Calibri"/>
                <a:cs typeface="Calibri"/>
              </a:rPr>
              <a:t>mission</a:t>
            </a:r>
            <a:r>
              <a:rPr sz="1200" b="1" spc="10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per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orbit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3775" y="6268799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dirty="0">
                <a:latin typeface="Calibri"/>
                <a:cs typeface="Calibri"/>
              </a:rPr>
              <a:t>4.</a:t>
            </a:r>
            <a:r>
              <a:rPr sz="1200" b="1" spc="7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Create landing</a:t>
            </a:r>
            <a:r>
              <a:rPr sz="1200" b="1" spc="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label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from </a:t>
            </a:r>
            <a:r>
              <a:rPr sz="1200" b="1" dirty="0">
                <a:latin typeface="Calibri"/>
                <a:cs typeface="Calibri"/>
              </a:rPr>
              <a:t>Outcome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5.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Export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to</a:t>
            </a:r>
            <a:r>
              <a:rPr sz="1200" b="1" spc="1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5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spc="-4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pc="-55" dirty="0"/>
              <a:t>Scatter</a:t>
            </a:r>
            <a:r>
              <a:rPr spc="-20" dirty="0"/>
              <a:t> </a:t>
            </a:r>
            <a:r>
              <a:rPr spc="-10" dirty="0"/>
              <a:t>Graphs</a:t>
            </a:r>
          </a:p>
          <a:p>
            <a:pPr marL="699135" lvl="1" indent="-22923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520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699135" algn="l"/>
              </a:tabLst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Scatter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plots</a:t>
            </a:r>
            <a:r>
              <a:rPr sz="1500" i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show</a:t>
            </a:r>
            <a:r>
              <a:rPr sz="1500" i="1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between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7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812800" algn="l"/>
              </a:tabLst>
            </a:pPr>
            <a:r>
              <a:rPr sz="15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00" dirty="0">
                <a:latin typeface="Arial"/>
                <a:cs typeface="Arial"/>
              </a:rPr>
              <a:t>Bar</a:t>
            </a:r>
            <a:r>
              <a:rPr sz="1500" i="1" spc="75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14" dirty="0">
                <a:latin typeface="Arial"/>
                <a:cs typeface="Arial"/>
              </a:rPr>
              <a:t>show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the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55" dirty="0">
                <a:latin typeface="Arial"/>
                <a:cs typeface="Arial"/>
              </a:rPr>
              <a:t>relationship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45" dirty="0">
                <a:latin typeface="Arial"/>
                <a:cs typeface="Arial"/>
              </a:rPr>
              <a:t>between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75" dirty="0">
                <a:latin typeface="Arial"/>
                <a:cs typeface="Arial"/>
              </a:rPr>
              <a:t>numeric</a:t>
            </a:r>
            <a:r>
              <a:rPr sz="1500" i="1" spc="-125" dirty="0">
                <a:latin typeface="Arial"/>
                <a:cs typeface="Arial"/>
              </a:rPr>
              <a:t> </a:t>
            </a:r>
            <a:r>
              <a:rPr sz="1500" i="1" spc="-100" dirty="0">
                <a:latin typeface="Arial"/>
                <a:cs typeface="Arial"/>
              </a:rPr>
              <a:t>and</a:t>
            </a:r>
            <a:r>
              <a:rPr sz="1500" i="1" spc="-65" dirty="0">
                <a:latin typeface="Arial"/>
                <a:cs typeface="Arial"/>
              </a:rPr>
              <a:t> categoric</a:t>
            </a:r>
            <a:r>
              <a:rPr sz="1500" i="1" spc="-40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variables.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5650" lvl="1" indent="-28575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755650" algn="l"/>
              </a:tabLst>
            </a:pPr>
            <a:r>
              <a:rPr sz="15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5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70" dirty="0">
                <a:latin typeface="Arial"/>
                <a:cs typeface="Arial"/>
              </a:rPr>
              <a:t>Line</a:t>
            </a:r>
            <a:r>
              <a:rPr sz="1500" i="1" spc="-65" dirty="0">
                <a:latin typeface="Arial"/>
                <a:cs typeface="Arial"/>
              </a:rPr>
              <a:t>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25" dirty="0">
                <a:latin typeface="Arial"/>
                <a:cs typeface="Arial"/>
              </a:rPr>
              <a:t> </a:t>
            </a:r>
            <a:r>
              <a:rPr sz="1500" i="1" spc="-114" dirty="0">
                <a:latin typeface="Arial"/>
                <a:cs typeface="Arial"/>
              </a:rPr>
              <a:t>show</a:t>
            </a:r>
            <a:r>
              <a:rPr sz="1500" i="1" spc="35" dirty="0">
                <a:latin typeface="Arial"/>
                <a:cs typeface="Arial"/>
              </a:rPr>
              <a:t> </a:t>
            </a:r>
            <a:r>
              <a:rPr sz="1500" i="1" spc="-65" dirty="0">
                <a:latin typeface="Arial"/>
                <a:cs typeface="Arial"/>
              </a:rPr>
              <a:t>data</a:t>
            </a:r>
            <a:r>
              <a:rPr sz="1500" i="1" spc="35" dirty="0">
                <a:latin typeface="Arial"/>
                <a:cs typeface="Arial"/>
              </a:rPr>
              <a:t> </a:t>
            </a:r>
            <a:r>
              <a:rPr sz="1500" i="1" spc="-70" dirty="0">
                <a:latin typeface="Arial"/>
                <a:cs typeface="Arial"/>
              </a:rPr>
              <a:t>variables</a:t>
            </a:r>
            <a:r>
              <a:rPr sz="1500" i="1" spc="-125" dirty="0">
                <a:latin typeface="Arial"/>
                <a:cs typeface="Arial"/>
              </a:rPr>
              <a:t> </a:t>
            </a:r>
            <a:r>
              <a:rPr sz="1500" i="1" spc="-105" dirty="0">
                <a:latin typeface="Arial"/>
                <a:cs typeface="Arial"/>
              </a:rPr>
              <a:t>and</a:t>
            </a:r>
            <a:r>
              <a:rPr sz="1500" i="1" spc="-75" dirty="0">
                <a:latin typeface="Arial"/>
                <a:cs typeface="Arial"/>
              </a:rPr>
              <a:t> </a:t>
            </a:r>
            <a:r>
              <a:rPr sz="1500" i="1" spc="-30" dirty="0">
                <a:latin typeface="Arial"/>
                <a:cs typeface="Arial"/>
              </a:rPr>
              <a:t>their</a:t>
            </a:r>
            <a:r>
              <a:rPr sz="1500" i="1" spc="-65" dirty="0">
                <a:latin typeface="Arial"/>
                <a:cs typeface="Arial"/>
              </a:rPr>
              <a:t> </a:t>
            </a:r>
            <a:r>
              <a:rPr sz="1500" i="1" spc="-35" dirty="0">
                <a:latin typeface="Arial"/>
                <a:cs typeface="Arial"/>
              </a:rPr>
              <a:t>trends. </a:t>
            </a:r>
            <a:r>
              <a:rPr sz="1500" i="1" spc="-70" dirty="0">
                <a:latin typeface="Arial"/>
                <a:cs typeface="Arial"/>
              </a:rPr>
              <a:t>Line </a:t>
            </a:r>
            <a:r>
              <a:rPr sz="1500" i="1" spc="-75" dirty="0">
                <a:latin typeface="Arial"/>
                <a:cs typeface="Arial"/>
              </a:rPr>
              <a:t>graphs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40" dirty="0">
                <a:latin typeface="Arial"/>
                <a:cs typeface="Arial"/>
              </a:rPr>
              <a:t>can</a:t>
            </a:r>
            <a:r>
              <a:rPr sz="1500" i="1" spc="45" dirty="0">
                <a:latin typeface="Arial"/>
                <a:cs typeface="Arial"/>
              </a:rPr>
              <a:t> </a:t>
            </a:r>
            <a:r>
              <a:rPr sz="1500" i="1" spc="-55" dirty="0">
                <a:latin typeface="Arial"/>
                <a:cs typeface="Arial"/>
              </a:rPr>
              <a:t>help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dirty="0">
                <a:latin typeface="Arial"/>
                <a:cs typeface="Arial"/>
              </a:rPr>
              <a:t>to</a:t>
            </a:r>
            <a:r>
              <a:rPr sz="1500" i="1" spc="45" dirty="0">
                <a:latin typeface="Arial"/>
                <a:cs typeface="Arial"/>
              </a:rPr>
              <a:t> </a:t>
            </a:r>
            <a:r>
              <a:rPr sz="1500" i="1" spc="-110" dirty="0">
                <a:latin typeface="Arial"/>
                <a:cs typeface="Arial"/>
              </a:rPr>
              <a:t>show</a:t>
            </a:r>
            <a:r>
              <a:rPr sz="1500" i="1" spc="35" dirty="0">
                <a:latin typeface="Arial"/>
                <a:cs typeface="Arial"/>
              </a:rPr>
              <a:t> </a:t>
            </a:r>
            <a:r>
              <a:rPr sz="1500" i="1" spc="-45" dirty="0">
                <a:latin typeface="Arial"/>
                <a:cs typeface="Arial"/>
              </a:rPr>
              <a:t>global</a:t>
            </a:r>
            <a:r>
              <a:rPr sz="1500" i="1" spc="-65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behavior </a:t>
            </a:r>
            <a:r>
              <a:rPr sz="1500" i="1" spc="-100" dirty="0">
                <a:latin typeface="Arial"/>
                <a:cs typeface="Arial"/>
              </a:rPr>
              <a:t>and</a:t>
            </a:r>
            <a:r>
              <a:rPr sz="1500" i="1" spc="10" dirty="0">
                <a:latin typeface="Arial"/>
                <a:cs typeface="Arial"/>
              </a:rPr>
              <a:t> </a:t>
            </a:r>
            <a:r>
              <a:rPr sz="1500" i="1" spc="-135" dirty="0">
                <a:latin typeface="Arial"/>
                <a:cs typeface="Arial"/>
              </a:rPr>
              <a:t>make</a:t>
            </a:r>
            <a:r>
              <a:rPr sz="1500" i="1" spc="25" dirty="0">
                <a:latin typeface="Arial"/>
                <a:cs typeface="Arial"/>
              </a:rPr>
              <a:t> </a:t>
            </a:r>
            <a:r>
              <a:rPr sz="1500" i="1" spc="-40" dirty="0">
                <a:latin typeface="Arial"/>
                <a:cs typeface="Arial"/>
              </a:rPr>
              <a:t>prediction</a:t>
            </a:r>
            <a:r>
              <a:rPr sz="1500" i="1" spc="-105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for </a:t>
            </a:r>
            <a:r>
              <a:rPr sz="1500" i="1" spc="-110" dirty="0">
                <a:latin typeface="Arial"/>
                <a:cs typeface="Arial"/>
              </a:rPr>
              <a:t>unseen</a:t>
            </a:r>
            <a:r>
              <a:rPr sz="1500" i="1" spc="-105" dirty="0">
                <a:latin typeface="Arial"/>
                <a:cs typeface="Arial"/>
              </a:rPr>
              <a:t> </a:t>
            </a:r>
            <a:r>
              <a:rPr sz="1500" i="1" spc="-20" dirty="0">
                <a:latin typeface="Arial"/>
                <a:cs typeface="Arial"/>
              </a:rPr>
              <a:t>data.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7625" y="1714500"/>
            <a:ext cx="7686675" cy="3781425"/>
            <a:chOff x="3857625" y="1714500"/>
            <a:chExt cx="7686675" cy="37814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625" y="3181350"/>
              <a:ext cx="1457325" cy="14382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6975" y="1714500"/>
              <a:ext cx="1457325" cy="14668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86975" y="4029075"/>
              <a:ext cx="1457325" cy="146685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11</a:t>
            </a:fld>
            <a:endParaRPr spc="60" dirty="0"/>
          </a:p>
        </p:txBody>
      </p:sp>
      <p:sp>
        <p:nvSpPr>
          <p:cNvPr id="11" name="object 11"/>
          <p:cNvSpPr txBox="1"/>
          <p:nvPr/>
        </p:nvSpPr>
        <p:spPr>
          <a:xfrm>
            <a:off x="848360" y="6126559"/>
            <a:ext cx="11607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gather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understand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maximum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launch_site</a:t>
            </a:r>
            <a:r>
              <a:rPr sz="14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5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04-06-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12</a:t>
            </a:fld>
            <a:endParaRPr spc="6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7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80" dirty="0"/>
              <a:t> </a:t>
            </a:r>
            <a:r>
              <a:rPr dirty="0"/>
              <a:t>with</a:t>
            </a:r>
            <a:r>
              <a:rPr spc="90" dirty="0"/>
              <a:t> </a:t>
            </a:r>
            <a:r>
              <a:rPr spc="-35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9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2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5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42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50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14"/>
              </a:lnSpc>
              <a:spcBef>
                <a:spcPts val="1380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0" dirty="0">
                <a:solidFill>
                  <a:srgbClr val="292929"/>
                </a:solidFill>
                <a:latin typeface="Arial"/>
                <a:cs typeface="Arial"/>
              </a:rPr>
              <a:t> folium.Icon).</a:t>
            </a:r>
            <a:endParaRPr sz="1500">
              <a:latin typeface="Arial"/>
              <a:cs typeface="Arial"/>
            </a:endParaRPr>
          </a:p>
          <a:p>
            <a:pPr marL="698500" lvl="1" indent="-228600">
              <a:lnSpc>
                <a:spcPts val="1655"/>
              </a:lnSpc>
              <a:spcBef>
                <a:spcPts val="137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 and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3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3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13</a:t>
            </a:fld>
            <a:endParaRPr spc="6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7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dirty="0"/>
              <a:t>an</a:t>
            </a:r>
            <a:r>
              <a:rPr spc="-65" dirty="0"/>
              <a:t> </a:t>
            </a:r>
            <a:r>
              <a:rPr spc="-40" dirty="0"/>
              <a:t>Interactive</a:t>
            </a:r>
            <a:r>
              <a:rPr spc="35" dirty="0"/>
              <a:t> </a:t>
            </a:r>
            <a:r>
              <a:rPr spc="-10" dirty="0"/>
              <a:t>Map</a:t>
            </a:r>
            <a:r>
              <a:rPr spc="-50" dirty="0"/>
              <a:t> </a:t>
            </a:r>
            <a:r>
              <a:rPr dirty="0"/>
              <a:t>with </a:t>
            </a:r>
            <a:r>
              <a:rPr spc="-25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9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7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45" dirty="0"/>
              <a:t>Dashboard</a:t>
            </a:r>
            <a:r>
              <a:rPr spc="75" dirty="0"/>
              <a:t>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Plotly</a:t>
            </a:r>
            <a:r>
              <a:rPr spc="30" dirty="0"/>
              <a:t> </a:t>
            </a:r>
            <a:r>
              <a:rPr spc="-105" dirty="0"/>
              <a:t>Dash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9312" y="1842198"/>
            <a:ext cx="10541000" cy="45142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dropdown,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rangeslider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scatter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components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user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choose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all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sz="1900" i="1" spc="-75" dirty="0">
                <a:latin typeface="Arial"/>
                <a:cs typeface="Arial"/>
              </a:rPr>
              <a:t>(dash_core_components.Dropdown)</a:t>
            </a:r>
            <a:r>
              <a:rPr sz="1800" spc="-75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699135" marR="1195705" lvl="1" indent="-229235">
              <a:lnSpc>
                <a:spcPts val="218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Pie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chart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total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total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failure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site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chosen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dropdown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component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900" i="1" spc="-35" dirty="0">
                <a:latin typeface="Arial"/>
                <a:cs typeface="Arial"/>
              </a:rPr>
              <a:t>(plotly.express.pie)</a:t>
            </a:r>
            <a:r>
              <a:rPr sz="1800" spc="-35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2120"/>
              </a:lnSpc>
              <a:spcBef>
                <a:spcPts val="1370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55" dirty="0">
                <a:latin typeface="Microsoft Sans Serif"/>
                <a:cs typeface="Microsoft Sans Serif"/>
              </a:rPr>
              <a:t>Rangeslider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user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fixed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699135">
              <a:lnSpc>
                <a:spcPts val="2240"/>
              </a:lnSpc>
            </a:pPr>
            <a:r>
              <a:rPr sz="1900" i="1" spc="-90" dirty="0">
                <a:latin typeface="Arial"/>
                <a:cs typeface="Arial"/>
              </a:rPr>
              <a:t>(dash_core_components.RangeSlider)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699135" marR="1699895" lvl="1" indent="-229235">
              <a:lnSpc>
                <a:spcPts val="2180"/>
              </a:lnSpc>
              <a:spcBef>
                <a:spcPts val="140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chart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shows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relationship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two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particular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vs </a:t>
            </a:r>
            <a:r>
              <a:rPr sz="1800" spc="-55" dirty="0">
                <a:latin typeface="Microsoft Sans Serif"/>
                <a:cs typeface="Microsoft Sans Serif"/>
              </a:rPr>
              <a:t>Payload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45" dirty="0">
                <a:latin typeface="Arial"/>
                <a:cs typeface="Arial"/>
              </a:rPr>
              <a:t>(plotly.express.scatter)</a:t>
            </a:r>
            <a:r>
              <a:rPr sz="1800" spc="-45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Microsoft Sans Serif"/>
              <a:cs typeface="Microsoft Sans Serif"/>
            </a:endParaRPr>
          </a:p>
          <a:p>
            <a:pPr marL="13970">
              <a:lnSpc>
                <a:spcPct val="10000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100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14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Normalize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Selection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GridSearchModel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Get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each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699135" algn="l"/>
              </a:tabLst>
            </a:pP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Predictive</a:t>
            </a:r>
            <a:r>
              <a:rPr spc="-204" dirty="0"/>
              <a:t> </a:t>
            </a:r>
            <a:r>
              <a:rPr spc="-80" dirty="0"/>
              <a:t>Analysis</a:t>
            </a:r>
            <a:r>
              <a:rPr spc="-90" dirty="0"/>
              <a:t> </a:t>
            </a:r>
            <a:r>
              <a:rPr spc="-100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76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6035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0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0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135" dirty="0"/>
              <a:t> </a:t>
            </a:r>
            <a:r>
              <a:rPr spc="-40" dirty="0"/>
              <a:t>Number</a:t>
            </a:r>
            <a:r>
              <a:rPr spc="-120" dirty="0"/>
              <a:t> </a:t>
            </a:r>
            <a:r>
              <a:rPr spc="-50" dirty="0"/>
              <a:t>vs.</a:t>
            </a:r>
            <a:r>
              <a:rPr spc="-75" dirty="0"/>
              <a:t> </a:t>
            </a:r>
            <a:r>
              <a:rPr spc="-90" dirty="0"/>
              <a:t>Launch</a:t>
            </a:r>
            <a:r>
              <a:rPr spc="-50" dirty="0"/>
              <a:t> </a:t>
            </a:r>
            <a:r>
              <a:rPr spc="-5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18</a:t>
            </a:fld>
            <a:endParaRPr spc="6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be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390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Payload</a:t>
            </a:r>
            <a:r>
              <a:rPr spc="-150" dirty="0"/>
              <a:t> </a:t>
            </a:r>
            <a:r>
              <a:rPr spc="-50" dirty="0"/>
              <a:t>vs.</a:t>
            </a:r>
            <a:r>
              <a:rPr spc="-155" dirty="0"/>
              <a:t> </a:t>
            </a:r>
            <a:r>
              <a:rPr spc="-85" dirty="0"/>
              <a:t>Launch</a:t>
            </a:r>
            <a:r>
              <a:rPr spc="-80" dirty="0"/>
              <a:t> </a:t>
            </a:r>
            <a:r>
              <a:rPr spc="-5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8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2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91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4" dirty="0"/>
              <a:t>Success</a:t>
            </a:r>
            <a:r>
              <a:rPr spc="95" dirty="0"/>
              <a:t> </a:t>
            </a:r>
            <a:r>
              <a:rPr spc="-114" dirty="0"/>
              <a:t>Rate</a:t>
            </a:r>
            <a:r>
              <a:rPr spc="40" dirty="0"/>
              <a:t> </a:t>
            </a:r>
            <a:r>
              <a:rPr spc="-50" dirty="0"/>
              <a:t>vs.</a:t>
            </a:r>
            <a:r>
              <a:rPr spc="55" dirty="0"/>
              <a:t> </a:t>
            </a:r>
            <a:r>
              <a:rPr dirty="0"/>
              <a:t>Orbit</a:t>
            </a:r>
            <a:r>
              <a:rPr spc="15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We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notice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increases</a:t>
            </a:r>
            <a:r>
              <a:rPr sz="1800" dirty="0">
                <a:latin typeface="Microsoft Sans Serif"/>
                <a:cs typeface="Microsoft Sans Serif"/>
              </a:rPr>
              <a:t> 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flights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LEO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orbit.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GTO,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there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no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between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success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flights.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suppose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high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success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like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65" dirty="0">
                <a:latin typeface="Microsoft Sans Serif"/>
                <a:cs typeface="Microsoft Sans Serif"/>
              </a:rPr>
              <a:t>SSO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HEO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due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knowledge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learned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during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former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launches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other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0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-25" dirty="0"/>
              <a:t> </a:t>
            </a:r>
            <a:r>
              <a:rPr spc="-40" dirty="0"/>
              <a:t>Number</a:t>
            </a:r>
            <a:r>
              <a:rPr spc="-20" dirty="0"/>
              <a:t> </a:t>
            </a:r>
            <a:r>
              <a:rPr spc="-50" dirty="0"/>
              <a:t>vs.</a:t>
            </a:r>
            <a:r>
              <a:rPr spc="30" dirty="0"/>
              <a:t> </a:t>
            </a:r>
            <a:r>
              <a:rPr dirty="0"/>
              <a:t>Orbit</a:t>
            </a:r>
            <a:r>
              <a:rPr spc="-20" dirty="0"/>
              <a:t> </a:t>
            </a:r>
            <a:r>
              <a:rPr spc="-114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9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payloads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can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have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great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influence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launches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certain </a:t>
            </a:r>
            <a:r>
              <a:rPr sz="1800" dirty="0">
                <a:latin typeface="Microsoft Sans Serif"/>
                <a:cs typeface="Microsoft Sans Serif"/>
              </a:rPr>
              <a:t>orbits.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example,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heavier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improve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rate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Another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that </a:t>
            </a:r>
            <a:r>
              <a:rPr sz="1800" spc="-45" dirty="0">
                <a:latin typeface="Microsoft Sans Serif"/>
                <a:cs typeface="Microsoft Sans Serif"/>
              </a:rPr>
              <a:t>decreasing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GTO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orbit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improves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Payload</a:t>
            </a:r>
            <a:r>
              <a:rPr spc="-30" dirty="0"/>
              <a:t> </a:t>
            </a:r>
            <a:r>
              <a:rPr spc="-50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-30" dirty="0"/>
              <a:t> </a:t>
            </a:r>
            <a:r>
              <a:rPr spc="-12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22</a:t>
            </a:fld>
            <a:endParaRPr spc="6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Microsoft Sans Serif"/>
                <a:cs typeface="Microsoft Sans Serif"/>
              </a:rPr>
              <a:t>Since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2013,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can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see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an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increase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X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30" dirty="0"/>
              <a:t> </a:t>
            </a:r>
            <a:r>
              <a:rPr spc="-254" dirty="0"/>
              <a:t>Success</a:t>
            </a:r>
            <a:r>
              <a:rPr spc="125" dirty="0"/>
              <a:t> </a:t>
            </a:r>
            <a:r>
              <a:rPr spc="-95" dirty="0"/>
              <a:t>Yearly</a:t>
            </a:r>
            <a:r>
              <a:rPr spc="-65" dirty="0"/>
              <a:t> </a:t>
            </a:r>
            <a:r>
              <a:rPr spc="-5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23</a:t>
            </a:fld>
            <a:endParaRPr spc="6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30" dirty="0"/>
              <a:t> </a:t>
            </a:r>
            <a:r>
              <a:rPr spc="-85" dirty="0"/>
              <a:t>Launch</a:t>
            </a:r>
            <a:r>
              <a:rPr spc="35" dirty="0"/>
              <a:t> </a:t>
            </a:r>
            <a:r>
              <a:rPr spc="-45" dirty="0"/>
              <a:t>Site</a:t>
            </a:r>
            <a:r>
              <a:rPr spc="-114" dirty="0"/>
              <a:t> </a:t>
            </a:r>
            <a:r>
              <a:rPr spc="-175" dirty="0"/>
              <a:t>Names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1525" y="2133600"/>
            <a:ext cx="8429625" cy="1228725"/>
            <a:chOff x="771525" y="2133600"/>
            <a:chExt cx="8429625" cy="1228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505075"/>
              <a:ext cx="4419600" cy="276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9125" y="2133600"/>
              <a:ext cx="962025" cy="12287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24</a:t>
            </a:fld>
            <a:endParaRPr spc="60" dirty="0"/>
          </a:p>
        </p:txBody>
      </p:sp>
      <p:sp>
        <p:nvSpPr>
          <p:cNvPr id="7" name="object 7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DISTINCT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allows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 </a:t>
            </a:r>
            <a:r>
              <a:rPr sz="1800" spc="-45" dirty="0">
                <a:latin typeface="Microsoft Sans Serif"/>
                <a:cs typeface="Microsoft Sans Serif"/>
              </a:rPr>
              <a:t>remove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2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Launch</a:t>
            </a:r>
            <a:r>
              <a:rPr spc="-35" dirty="0"/>
              <a:t> </a:t>
            </a:r>
            <a:r>
              <a:rPr spc="-25" dirty="0"/>
              <a:t>Site</a:t>
            </a:r>
            <a:r>
              <a:rPr spc="-70" dirty="0"/>
              <a:t> </a:t>
            </a:r>
            <a:r>
              <a:rPr spc="-160" dirty="0"/>
              <a:t>Names</a:t>
            </a:r>
            <a:r>
              <a:rPr spc="-55" dirty="0"/>
              <a:t> </a:t>
            </a:r>
            <a:r>
              <a:rPr spc="-10" dirty="0"/>
              <a:t>Begin</a:t>
            </a:r>
            <a:r>
              <a:rPr spc="-150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5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71525" y="2095500"/>
            <a:ext cx="10515600" cy="2952750"/>
            <a:chOff x="771525" y="2095500"/>
            <a:chExt cx="10515600" cy="29527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76525"/>
              <a:ext cx="4895850" cy="238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275" y="2095500"/>
              <a:ext cx="4895850" cy="295275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clause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filters </a:t>
            </a:r>
            <a:r>
              <a:rPr sz="1800" spc="-55" dirty="0"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sites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that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contain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CCA. </a:t>
            </a:r>
            <a:r>
              <a:rPr sz="1800" spc="-11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 </a:t>
            </a:r>
            <a:r>
              <a:rPr sz="1800" spc="80" dirty="0">
                <a:latin typeface="Microsoft Sans Serif"/>
                <a:cs typeface="Microsoft Sans Serif"/>
              </a:rPr>
              <a:t>5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records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from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25</a:t>
            </a:fld>
            <a:endParaRPr spc="6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32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Total</a:t>
            </a:r>
            <a:r>
              <a:rPr spc="-170" dirty="0"/>
              <a:t> </a:t>
            </a:r>
            <a:r>
              <a:rPr spc="-95" dirty="0"/>
              <a:t>Payload</a:t>
            </a:r>
            <a:r>
              <a:rPr spc="-150" dirty="0"/>
              <a:t> </a:t>
            </a:r>
            <a:r>
              <a:rPr spc="-18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514600"/>
            <a:ext cx="8858250" cy="457200"/>
            <a:chOff x="771525" y="2514600"/>
            <a:chExt cx="8858250" cy="457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571750"/>
              <a:ext cx="5210175" cy="171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975" y="2514600"/>
              <a:ext cx="1828800" cy="457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sum </a:t>
            </a:r>
            <a:r>
              <a:rPr sz="1800" dirty="0">
                <a:latin typeface="Microsoft Sans Serif"/>
                <a:cs typeface="Microsoft Sans Serif"/>
              </a:rPr>
              <a:t>of all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customer</a:t>
            </a:r>
            <a:r>
              <a:rPr sz="1800" spc="-1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NASA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(CRS).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26</a:t>
            </a:fld>
            <a:endParaRPr spc="6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Average</a:t>
            </a:r>
            <a:r>
              <a:rPr spc="-85" dirty="0"/>
              <a:t> </a:t>
            </a:r>
            <a:r>
              <a:rPr spc="-80" dirty="0"/>
              <a:t>Payload</a:t>
            </a:r>
            <a:r>
              <a:rPr spc="30" dirty="0"/>
              <a:t> </a:t>
            </a:r>
            <a:r>
              <a:rPr spc="-165" dirty="0"/>
              <a:t>Mass</a:t>
            </a:r>
            <a:r>
              <a:rPr spc="-20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dirty="0"/>
              <a:t>F9</a:t>
            </a:r>
            <a:r>
              <a:rPr spc="-3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419350"/>
            <a:ext cx="9315450" cy="476250"/>
            <a:chOff x="771525" y="2419350"/>
            <a:chExt cx="9315450" cy="476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571750"/>
              <a:ext cx="4933950" cy="1714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075" y="2419350"/>
              <a:ext cx="1866900" cy="4762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16890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average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 all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masses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booster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contains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substring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1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27</a:t>
            </a:fld>
            <a:endParaRPr spc="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dirty="0"/>
              <a:t>Total</a:t>
            </a:r>
            <a:r>
              <a:rPr sz="3050" spc="-65" dirty="0"/>
              <a:t> </a:t>
            </a:r>
            <a:r>
              <a:rPr sz="3050" spc="-35" dirty="0"/>
              <a:t>Number</a:t>
            </a:r>
            <a:r>
              <a:rPr sz="3050" spc="-65" dirty="0"/>
              <a:t> </a:t>
            </a:r>
            <a:r>
              <a:rPr sz="3050" dirty="0"/>
              <a:t>of</a:t>
            </a:r>
            <a:r>
              <a:rPr sz="3050" spc="-85" dirty="0"/>
              <a:t> </a:t>
            </a:r>
            <a:r>
              <a:rPr sz="3050" spc="-110" dirty="0"/>
              <a:t>Successful</a:t>
            </a:r>
            <a:r>
              <a:rPr sz="3050" spc="-90" dirty="0"/>
              <a:t> </a:t>
            </a:r>
            <a:r>
              <a:rPr sz="3050" dirty="0"/>
              <a:t>and</a:t>
            </a:r>
            <a:r>
              <a:rPr sz="3050" spc="-65" dirty="0"/>
              <a:t> </a:t>
            </a:r>
            <a:r>
              <a:rPr sz="3050" spc="-35" dirty="0"/>
              <a:t>Failure</a:t>
            </a:r>
            <a:r>
              <a:rPr sz="3050" spc="-30" dirty="0"/>
              <a:t> </a:t>
            </a:r>
            <a:r>
              <a:rPr sz="3050" spc="-25" dirty="0"/>
              <a:t>Mission</a:t>
            </a:r>
            <a:r>
              <a:rPr sz="3050" spc="-45" dirty="0"/>
              <a:t> 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581275"/>
            <a:ext cx="9315450" cy="466725"/>
            <a:chOff x="771525" y="2581275"/>
            <a:chExt cx="9315450" cy="466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95575"/>
              <a:ext cx="54864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0625" y="2581275"/>
              <a:ext cx="1276350" cy="4667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SELECT,</a:t>
            </a:r>
            <a:r>
              <a:rPr sz="1800" dirty="0">
                <a:latin typeface="Microsoft Sans Serif"/>
                <a:cs typeface="Microsoft Sans Serif"/>
              </a:rPr>
              <a:t> we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show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subqueries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that </a:t>
            </a:r>
            <a:r>
              <a:rPr sz="1800" dirty="0">
                <a:latin typeface="Microsoft Sans Serif"/>
                <a:cs typeface="Microsoft Sans Serif"/>
              </a:rPr>
              <a:t>return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counts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successful </a:t>
            </a:r>
            <a:r>
              <a:rPr sz="1800" spc="-45" dirty="0">
                <a:latin typeface="Microsoft Sans Serif"/>
                <a:cs typeface="Microsoft Sans Serif"/>
              </a:rPr>
              <a:t>mission.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second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subquery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counts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unsuccessful </a:t>
            </a:r>
            <a:r>
              <a:rPr sz="1800" spc="-10" dirty="0">
                <a:latin typeface="Microsoft Sans Serif"/>
                <a:cs typeface="Microsoft Sans Serif"/>
              </a:rPr>
              <a:t>mission.</a:t>
            </a:r>
            <a:r>
              <a:rPr sz="1800" spc="24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followed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LIKE</a:t>
            </a:r>
            <a:r>
              <a:rPr sz="1800" spc="-10" dirty="0">
                <a:latin typeface="Microsoft Sans Serif"/>
                <a:cs typeface="Microsoft Sans Serif"/>
              </a:rPr>
              <a:t> clause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outcome.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COUNT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counts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28</a:t>
            </a:fld>
            <a:endParaRPr spc="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75" dirty="0"/>
              <a:t> </a:t>
            </a:r>
            <a:r>
              <a:rPr spc="-140" dirty="0"/>
              <a:t>Successful</a:t>
            </a:r>
            <a:r>
              <a:rPr spc="-5" dirty="0"/>
              <a:t> </a:t>
            </a:r>
            <a:r>
              <a:rPr spc="-45" dirty="0"/>
              <a:t>Ground</a:t>
            </a:r>
            <a:r>
              <a:rPr spc="-165" dirty="0"/>
              <a:t> </a:t>
            </a:r>
            <a:r>
              <a:rPr spc="-10" dirty="0"/>
              <a:t>Landing</a:t>
            </a:r>
            <a:r>
              <a:rPr spc="-165" dirty="0"/>
              <a:t> </a:t>
            </a:r>
            <a:r>
              <a:rPr spc="-2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381250"/>
            <a:ext cx="8601075" cy="542925"/>
            <a:chOff x="771525" y="2381250"/>
            <a:chExt cx="8601075" cy="542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47950"/>
              <a:ext cx="5486400" cy="190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8200" y="2381250"/>
              <a:ext cx="914400" cy="5429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33463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this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query,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select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successful </a:t>
            </a:r>
            <a:r>
              <a:rPr sz="1800" spc="-10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15" dirty="0">
                <a:latin typeface="Microsoft Sans Serif"/>
                <a:cs typeface="Microsoft Sans Serif"/>
              </a:rPr>
              <a:t>WHERE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filters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order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keep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spc="-35" dirty="0">
                <a:latin typeface="Microsoft Sans Serif"/>
                <a:cs typeface="Microsoft Sans Serif"/>
              </a:rPr>
              <a:t>records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10" dirty="0">
                <a:latin typeface="Microsoft Sans Serif"/>
                <a:cs typeface="Microsoft Sans Serif"/>
              </a:rPr>
              <a:t> 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successful.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With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MIN </a:t>
            </a:r>
            <a:r>
              <a:rPr sz="1800" spc="-20" dirty="0">
                <a:latin typeface="Microsoft Sans Serif"/>
                <a:cs typeface="Microsoft Sans Serif"/>
              </a:rPr>
              <a:t>function,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select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record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oldest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29</a:t>
            </a:fld>
            <a:endParaRPr spc="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6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7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3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Executive</a:t>
            </a:r>
            <a:r>
              <a:rPr spc="-90" dirty="0"/>
              <a:t> </a:t>
            </a:r>
            <a:r>
              <a:rPr spc="-16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2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75" dirty="0"/>
              <a:t> </a:t>
            </a:r>
            <a:r>
              <a:rPr sz="2450" dirty="0"/>
              <a:t>Drone</a:t>
            </a:r>
            <a:r>
              <a:rPr sz="2450" spc="-25" dirty="0"/>
              <a:t> </a:t>
            </a:r>
            <a:r>
              <a:rPr sz="2450" spc="-10" dirty="0"/>
              <a:t>Ship</a:t>
            </a:r>
            <a:r>
              <a:rPr sz="2450" spc="-80" dirty="0"/>
              <a:t> </a:t>
            </a:r>
            <a:r>
              <a:rPr sz="2450" dirty="0"/>
              <a:t>Landing</a:t>
            </a:r>
            <a:r>
              <a:rPr sz="2450" spc="-85" dirty="0"/>
              <a:t> </a:t>
            </a:r>
            <a:r>
              <a:rPr sz="2450" dirty="0"/>
              <a:t>with</a:t>
            </a:r>
            <a:r>
              <a:rPr sz="2450" spc="-20" dirty="0"/>
              <a:t> </a:t>
            </a:r>
            <a:r>
              <a:rPr sz="2450" spc="-50" dirty="0"/>
              <a:t>Payload</a:t>
            </a:r>
            <a:r>
              <a:rPr sz="2450" spc="35" dirty="0"/>
              <a:t> </a:t>
            </a:r>
            <a:r>
              <a:rPr sz="2450" spc="-10" dirty="0"/>
              <a:t>between</a:t>
            </a:r>
            <a:r>
              <a:rPr sz="2450" spc="-80" dirty="0"/>
              <a:t> </a:t>
            </a:r>
            <a:r>
              <a:rPr sz="2450" spc="120" dirty="0"/>
              <a:t>4000</a:t>
            </a:r>
            <a:r>
              <a:rPr sz="2450" spc="-40" dirty="0"/>
              <a:t> </a:t>
            </a:r>
            <a:r>
              <a:rPr sz="2450" dirty="0"/>
              <a:t>and</a:t>
            </a:r>
            <a:r>
              <a:rPr sz="2450" spc="-25" dirty="0"/>
              <a:t> </a:t>
            </a:r>
            <a:r>
              <a:rPr sz="2450" spc="10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209800"/>
            <a:ext cx="8448675" cy="1209675"/>
            <a:chOff x="771525" y="2209800"/>
            <a:chExt cx="8448675" cy="12096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86050"/>
              <a:ext cx="5381625" cy="2571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075" y="2209800"/>
              <a:ext cx="1000125" cy="12096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217160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version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where </a:t>
            </a:r>
            <a:r>
              <a:rPr sz="1800" spc="-10" dirty="0">
                <a:latin typeface="Microsoft Sans Serif"/>
                <a:cs typeface="Microsoft Sans Serif"/>
              </a:rPr>
              <a:t>landing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4000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100" dirty="0">
                <a:latin typeface="Microsoft Sans Serif"/>
                <a:cs typeface="Microsoft Sans Serif"/>
              </a:rPr>
              <a:t>6000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kg.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220" dirty="0">
                <a:latin typeface="Microsoft Sans Serif"/>
                <a:cs typeface="Microsoft Sans Serif"/>
              </a:rPr>
              <a:t>WHERE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clauses </a:t>
            </a:r>
            <a:r>
              <a:rPr sz="1800" dirty="0">
                <a:latin typeface="Microsoft Sans Serif"/>
                <a:cs typeface="Microsoft Sans Serif"/>
              </a:rPr>
              <a:t>filter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195" dirty="0"/>
              <a:t> </a:t>
            </a:r>
            <a:r>
              <a:rPr spc="-55" dirty="0"/>
              <a:t>Carried</a:t>
            </a:r>
            <a:r>
              <a:rPr spc="-190" dirty="0"/>
              <a:t> </a:t>
            </a:r>
            <a:r>
              <a:rPr spc="-90" dirty="0"/>
              <a:t>Maximum</a:t>
            </a:r>
            <a:r>
              <a:rPr spc="-75" dirty="0"/>
              <a:t> </a:t>
            </a:r>
            <a:r>
              <a:rPr spc="-9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1962150"/>
            <a:ext cx="8886825" cy="3190875"/>
            <a:chOff x="771525" y="1962150"/>
            <a:chExt cx="8886825" cy="31908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57475"/>
              <a:ext cx="5486400" cy="3429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8225" y="1962150"/>
              <a:ext cx="1000125" cy="31908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45" dirty="0">
                <a:latin typeface="Microsoft Sans Serif"/>
                <a:cs typeface="Microsoft Sans Serif"/>
              </a:rPr>
              <a:t>We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used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filter data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returning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only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45" dirty="0">
                <a:latin typeface="Microsoft Sans Serif"/>
                <a:cs typeface="Microsoft Sans Serif"/>
              </a:rPr>
              <a:t>main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uses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results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unique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version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(SELECT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DISTINCT)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heaviest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85" dirty="0"/>
              <a:t> </a:t>
            </a:r>
            <a:r>
              <a:rPr spc="-90" dirty="0"/>
              <a:t>Launch</a:t>
            </a:r>
            <a:r>
              <a:rPr spc="35" dirty="0"/>
              <a:t> </a:t>
            </a:r>
            <a:r>
              <a:rPr spc="-13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409825"/>
            <a:ext cx="9144000" cy="714375"/>
            <a:chOff x="771525" y="2409825"/>
            <a:chExt cx="9144000" cy="714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628900"/>
              <a:ext cx="5286375" cy="2571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4750" y="2409825"/>
              <a:ext cx="2390775" cy="7143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35051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latin typeface="Microsoft Sans Serif"/>
                <a:cs typeface="Microsoft Sans Serif"/>
              </a:rPr>
              <a:t> version,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site 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was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took </a:t>
            </a:r>
            <a:r>
              <a:rPr sz="1800" spc="-35" dirty="0">
                <a:latin typeface="Microsoft Sans Serif"/>
                <a:cs typeface="Microsoft Sans Serif"/>
              </a:rPr>
              <a:t>place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2015.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order</a:t>
            </a:r>
            <a:r>
              <a:rPr sz="1800" spc="5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take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month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or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4,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shows </a:t>
            </a:r>
            <a:r>
              <a:rPr sz="1800" spc="-2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Substr(DATE,7,</a:t>
            </a:r>
            <a:r>
              <a:rPr sz="1800" spc="-2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shows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05" dirty="0"/>
              <a:t>Rank</a:t>
            </a:r>
            <a:r>
              <a:rPr sz="2750" spc="-80" dirty="0"/>
              <a:t> </a:t>
            </a:r>
            <a:r>
              <a:rPr sz="2750" dirty="0"/>
              <a:t>Landing</a:t>
            </a:r>
            <a:r>
              <a:rPr sz="2750" spc="-130" dirty="0"/>
              <a:t> </a:t>
            </a:r>
            <a:r>
              <a:rPr sz="2750" spc="-55" dirty="0"/>
              <a:t>Outcomes</a:t>
            </a:r>
            <a:r>
              <a:rPr sz="2750" spc="-10" dirty="0"/>
              <a:t> </a:t>
            </a:r>
            <a:r>
              <a:rPr sz="2750" spc="-60" dirty="0"/>
              <a:t>Between</a:t>
            </a:r>
            <a:r>
              <a:rPr sz="2750" spc="-125" dirty="0"/>
              <a:t> </a:t>
            </a:r>
            <a:r>
              <a:rPr sz="2750" spc="80" dirty="0"/>
              <a:t>2010-</a:t>
            </a:r>
            <a:r>
              <a:rPr sz="2750" spc="65" dirty="0"/>
              <a:t>06-</a:t>
            </a:r>
            <a:r>
              <a:rPr sz="2750" spc="95" dirty="0"/>
              <a:t>04</a:t>
            </a:r>
            <a:r>
              <a:rPr sz="2750" dirty="0"/>
              <a:t>	and</a:t>
            </a:r>
            <a:r>
              <a:rPr sz="2750" spc="-65" dirty="0"/>
              <a:t> </a:t>
            </a:r>
            <a:r>
              <a:rPr sz="2750" spc="80" dirty="0"/>
              <a:t>2017-</a:t>
            </a:r>
            <a:r>
              <a:rPr sz="2750" spc="60" dirty="0"/>
              <a:t>03-</a:t>
            </a:r>
            <a:r>
              <a:rPr sz="2750" spc="80" dirty="0"/>
              <a:t>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SQL</a:t>
            </a:r>
            <a:r>
              <a:rPr sz="1800" b="1" spc="-125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Query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Results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525" y="2324100"/>
            <a:ext cx="9772650" cy="838200"/>
            <a:chOff x="771525" y="2324100"/>
            <a:chExt cx="9772650" cy="838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2495550"/>
              <a:ext cx="5591175" cy="504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0975" y="2324100"/>
              <a:ext cx="2743200" cy="838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This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query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returns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their 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40" dirty="0">
                <a:latin typeface="Microsoft Sans Serif"/>
                <a:cs typeface="Microsoft Sans Serif"/>
              </a:rPr>
              <a:t>where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was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110" dirty="0">
                <a:latin typeface="Microsoft Sans Serif"/>
                <a:cs typeface="Microsoft Sans Serif"/>
              </a:rPr>
              <a:t>04/06/2010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and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20/03/2017.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GROUP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clause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groups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results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outcome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and </a:t>
            </a:r>
            <a:r>
              <a:rPr sz="1800" spc="-195" dirty="0">
                <a:latin typeface="Microsoft Sans Serif"/>
                <a:cs typeface="Microsoft Sans Serif"/>
              </a:rPr>
              <a:t>ORDER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BY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COUNT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200" dirty="0">
                <a:latin typeface="Microsoft Sans Serif"/>
                <a:cs typeface="Microsoft Sans Serif"/>
              </a:rPr>
              <a:t>DESC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shows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results </a:t>
            </a:r>
            <a:r>
              <a:rPr sz="1800" dirty="0">
                <a:latin typeface="Microsoft Sans Serif"/>
                <a:cs typeface="Microsoft Sans Serif"/>
              </a:rPr>
              <a:t>in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decreasing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1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Folium</a:t>
            </a:r>
            <a:r>
              <a:rPr spc="-135" dirty="0"/>
              <a:t> </a:t>
            </a:r>
            <a:r>
              <a:rPr dirty="0"/>
              <a:t>map</a:t>
            </a:r>
            <a:r>
              <a:rPr spc="-35" dirty="0"/>
              <a:t> </a:t>
            </a:r>
            <a:r>
              <a:rPr spc="765" dirty="0"/>
              <a:t>–</a:t>
            </a:r>
            <a:r>
              <a:rPr spc="-145" dirty="0"/>
              <a:t> </a:t>
            </a:r>
            <a:r>
              <a:rPr spc="-45" dirty="0"/>
              <a:t>Ground</a:t>
            </a:r>
            <a:r>
              <a:rPr spc="-105" dirty="0"/>
              <a:t> </a:t>
            </a:r>
            <a:r>
              <a:rPr spc="-20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-2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Folium</a:t>
            </a:r>
            <a:r>
              <a:rPr spc="-150" dirty="0"/>
              <a:t> </a:t>
            </a:r>
            <a:r>
              <a:rPr dirty="0"/>
              <a:t>map</a:t>
            </a:r>
            <a:r>
              <a:rPr spc="-45" dirty="0"/>
              <a:t> </a:t>
            </a:r>
            <a:r>
              <a:rPr spc="765" dirty="0"/>
              <a:t>–</a:t>
            </a:r>
            <a:r>
              <a:rPr spc="-155" dirty="0"/>
              <a:t> </a:t>
            </a:r>
            <a:r>
              <a:rPr spc="-10" dirty="0"/>
              <a:t>Color</a:t>
            </a:r>
            <a:r>
              <a:rPr spc="-130" dirty="0"/>
              <a:t> </a:t>
            </a:r>
            <a:r>
              <a:rPr spc="-40" dirty="0"/>
              <a:t>Labeled</a:t>
            </a:r>
            <a:r>
              <a:rPr spc="-160" dirty="0"/>
              <a:t> </a:t>
            </a:r>
            <a:r>
              <a:rPr spc="-6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3925">
              <a:lnSpc>
                <a:spcPct val="104400"/>
              </a:lnSpc>
              <a:spcBef>
                <a:spcPts val="5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Yes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from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" dirty="0"/>
              <a:t>Folium</a:t>
            </a:r>
            <a:r>
              <a:rPr sz="2750" spc="-75" dirty="0"/>
              <a:t> </a:t>
            </a:r>
            <a:r>
              <a:rPr sz="2750" dirty="0"/>
              <a:t>Map</a:t>
            </a:r>
            <a:r>
              <a:rPr sz="2750" spc="45" dirty="0"/>
              <a:t> </a:t>
            </a:r>
            <a:r>
              <a:rPr sz="2750" spc="580" dirty="0"/>
              <a:t>–</a:t>
            </a:r>
            <a:r>
              <a:rPr sz="2750" dirty="0"/>
              <a:t> </a:t>
            </a:r>
            <a:r>
              <a:rPr sz="2750" spc="-65" dirty="0"/>
              <a:t>Distances</a:t>
            </a:r>
            <a:r>
              <a:rPr sz="2750" spc="20" dirty="0"/>
              <a:t> </a:t>
            </a:r>
            <a:r>
              <a:rPr sz="2750" spc="-10" dirty="0"/>
              <a:t>between</a:t>
            </a:r>
            <a:r>
              <a:rPr sz="2750" spc="-15" dirty="0"/>
              <a:t> </a:t>
            </a:r>
            <a:r>
              <a:rPr sz="2750" spc="-280" dirty="0"/>
              <a:t>CCAFS</a:t>
            </a:r>
            <a:r>
              <a:rPr sz="2750" spc="100" dirty="0"/>
              <a:t> </a:t>
            </a:r>
            <a:r>
              <a:rPr sz="2750" spc="-200" dirty="0"/>
              <a:t>SLC-</a:t>
            </a:r>
            <a:r>
              <a:rPr sz="2750" spc="120" dirty="0"/>
              <a:t>40</a:t>
            </a:r>
            <a:r>
              <a:rPr sz="2750" spc="5" dirty="0"/>
              <a:t> </a:t>
            </a:r>
            <a:r>
              <a:rPr sz="2750" dirty="0"/>
              <a:t>and</a:t>
            </a:r>
            <a:r>
              <a:rPr sz="2750" spc="40" dirty="0"/>
              <a:t> </a:t>
            </a:r>
            <a:r>
              <a:rPr sz="2750" dirty="0"/>
              <a:t>its</a:t>
            </a:r>
            <a:r>
              <a:rPr sz="2750" spc="-45" dirty="0"/>
              <a:t> </a:t>
            </a:r>
            <a:r>
              <a:rPr sz="2750" spc="-10" dirty="0"/>
              <a:t>proximities</a:t>
            </a:r>
            <a:endParaRPr sz="2750"/>
          </a:p>
        </p:txBody>
      </p:sp>
      <p:grpSp>
        <p:nvGrpSpPr>
          <p:cNvPr id="5" name="object 5"/>
          <p:cNvGrpSpPr/>
          <p:nvPr/>
        </p:nvGrpSpPr>
        <p:grpSpPr>
          <a:xfrm>
            <a:off x="771525" y="1466850"/>
            <a:ext cx="11115675" cy="3209925"/>
            <a:chOff x="771525" y="1466850"/>
            <a:chExt cx="11115675" cy="3209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5" y="1714500"/>
              <a:ext cx="4562475" cy="10096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3067050"/>
              <a:ext cx="4562475" cy="1295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9275" y="1466850"/>
              <a:ext cx="2562225" cy="32099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7725" y="1990725"/>
              <a:ext cx="3419475" cy="17335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84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5" dirty="0"/>
              <a:t>Dashboard</a:t>
            </a:r>
            <a:r>
              <a:rPr spc="10" dirty="0"/>
              <a:t> </a:t>
            </a:r>
            <a:r>
              <a:rPr spc="765" dirty="0"/>
              <a:t>–</a:t>
            </a:r>
            <a:r>
              <a:rPr spc="-110" dirty="0"/>
              <a:t> </a:t>
            </a:r>
            <a:r>
              <a:rPr dirty="0"/>
              <a:t>Total</a:t>
            </a:r>
            <a:r>
              <a:rPr spc="-65" dirty="0"/>
              <a:t> </a:t>
            </a:r>
            <a:r>
              <a:rPr spc="-160" dirty="0"/>
              <a:t>success</a:t>
            </a:r>
            <a:r>
              <a:rPr spc="70" dirty="0"/>
              <a:t> </a:t>
            </a:r>
            <a:r>
              <a:rPr dirty="0"/>
              <a:t>by</a:t>
            </a:r>
            <a:r>
              <a:rPr spc="-110" dirty="0"/>
              <a:t> </a:t>
            </a:r>
            <a:r>
              <a:rPr spc="-6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4</a:t>
            </a:fld>
            <a:endParaRPr spc="90" dirty="0"/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69550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9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project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 to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stage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says</a:t>
            </a:r>
            <a:r>
              <a:rPr sz="1800" spc="5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explained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interesting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company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wants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5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25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?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40" dirty="0"/>
              <a:t>Dashboard</a:t>
            </a:r>
            <a:r>
              <a:rPr sz="3050" spc="-90" dirty="0"/>
              <a:t> </a:t>
            </a:r>
            <a:r>
              <a:rPr sz="3050" spc="640" dirty="0"/>
              <a:t>–</a:t>
            </a:r>
            <a:r>
              <a:rPr sz="3050" spc="50" dirty="0"/>
              <a:t> </a:t>
            </a:r>
            <a:r>
              <a:rPr sz="3050" spc="-10" dirty="0"/>
              <a:t>Total</a:t>
            </a:r>
            <a:r>
              <a:rPr sz="3050" spc="-50" dirty="0"/>
              <a:t> </a:t>
            </a:r>
            <a:r>
              <a:rPr sz="3050" spc="-130" dirty="0"/>
              <a:t>success</a:t>
            </a:r>
            <a:r>
              <a:rPr sz="3050" spc="15" dirty="0"/>
              <a:t> </a:t>
            </a:r>
            <a:r>
              <a:rPr sz="3050" spc="-75" dirty="0"/>
              <a:t>launches</a:t>
            </a:r>
            <a:r>
              <a:rPr sz="3050" spc="10" dirty="0"/>
              <a:t> </a:t>
            </a:r>
            <a:r>
              <a:rPr sz="3050" dirty="0"/>
              <a:t>for</a:t>
            </a:r>
            <a:r>
              <a:rPr sz="3050" spc="-60" dirty="0"/>
              <a:t> </a:t>
            </a:r>
            <a:r>
              <a:rPr sz="3050" spc="-20" dirty="0"/>
              <a:t>Site</a:t>
            </a:r>
            <a:r>
              <a:rPr sz="3050" spc="40" dirty="0"/>
              <a:t> </a:t>
            </a:r>
            <a:r>
              <a:rPr sz="3050" spc="-360" dirty="0"/>
              <a:t>KSC</a:t>
            </a:r>
            <a:r>
              <a:rPr sz="3050" spc="95" dirty="0"/>
              <a:t> </a:t>
            </a:r>
            <a:r>
              <a:rPr sz="3050" spc="-150" dirty="0"/>
              <a:t>LC-</a:t>
            </a:r>
            <a:r>
              <a:rPr sz="3050" spc="55" dirty="0"/>
              <a:t>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40</a:t>
            </a:fld>
            <a:endParaRPr spc="6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39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77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15" dirty="0"/>
              <a:t>Dashboard</a:t>
            </a:r>
            <a:r>
              <a:rPr sz="1850" spc="100" dirty="0"/>
              <a:t> </a:t>
            </a:r>
            <a:r>
              <a:rPr sz="1850" spc="395" dirty="0"/>
              <a:t>–</a:t>
            </a:r>
            <a:r>
              <a:rPr sz="1850" spc="-35" dirty="0"/>
              <a:t> </a:t>
            </a:r>
            <a:r>
              <a:rPr sz="1850" spc="-40" dirty="0"/>
              <a:t>Payload</a:t>
            </a:r>
            <a:r>
              <a:rPr sz="1850" spc="170" dirty="0"/>
              <a:t> </a:t>
            </a:r>
            <a:r>
              <a:rPr sz="1850" spc="-65" dirty="0"/>
              <a:t>mass</a:t>
            </a:r>
            <a:r>
              <a:rPr sz="1850" spc="-5" dirty="0"/>
              <a:t> </a:t>
            </a:r>
            <a:r>
              <a:rPr sz="1850" dirty="0"/>
              <a:t>vs</a:t>
            </a:r>
            <a:r>
              <a:rPr sz="1850" spc="-5" dirty="0"/>
              <a:t> </a:t>
            </a:r>
            <a:r>
              <a:rPr sz="1850" spc="-30" dirty="0"/>
              <a:t>Outcome</a:t>
            </a:r>
            <a:r>
              <a:rPr sz="1850" spc="20" dirty="0"/>
              <a:t> </a:t>
            </a:r>
            <a:r>
              <a:rPr sz="1850" dirty="0"/>
              <a:t>for</a:t>
            </a:r>
            <a:r>
              <a:rPr sz="1850" spc="20" dirty="0"/>
              <a:t> </a:t>
            </a:r>
            <a:r>
              <a:rPr sz="1850" dirty="0"/>
              <a:t>all</a:t>
            </a:r>
            <a:r>
              <a:rPr sz="1850" spc="-10" dirty="0"/>
              <a:t> </a:t>
            </a:r>
            <a:r>
              <a:rPr sz="1850" dirty="0"/>
              <a:t>sites</a:t>
            </a:r>
            <a:r>
              <a:rPr sz="1850" spc="-5" dirty="0"/>
              <a:t> </a:t>
            </a:r>
            <a:r>
              <a:rPr sz="1850" dirty="0"/>
              <a:t>with</a:t>
            </a:r>
            <a:r>
              <a:rPr sz="1850" spc="40" dirty="0"/>
              <a:t> </a:t>
            </a:r>
            <a:r>
              <a:rPr sz="1850" dirty="0"/>
              <a:t>different</a:t>
            </a:r>
            <a:r>
              <a:rPr sz="1850" spc="50" dirty="0"/>
              <a:t> </a:t>
            </a:r>
            <a:r>
              <a:rPr sz="1850" spc="-10" dirty="0"/>
              <a:t>payload</a:t>
            </a:r>
            <a:r>
              <a:rPr sz="1850" spc="105" dirty="0"/>
              <a:t> </a:t>
            </a:r>
            <a:r>
              <a:rPr sz="1850" spc="-65" dirty="0"/>
              <a:t>mass</a:t>
            </a:r>
            <a:r>
              <a:rPr sz="1850" dirty="0"/>
              <a:t> </a:t>
            </a:r>
            <a:r>
              <a:rPr sz="1850" spc="-10" dirty="0"/>
              <a:t>selected</a:t>
            </a:r>
            <a:endParaRPr sz="1850"/>
          </a:p>
        </p:txBody>
      </p:sp>
      <p:grpSp>
        <p:nvGrpSpPr>
          <p:cNvPr id="4" name="object 4"/>
          <p:cNvGrpSpPr/>
          <p:nvPr/>
        </p:nvGrpSpPr>
        <p:grpSpPr>
          <a:xfrm>
            <a:off x="1152525" y="1419225"/>
            <a:ext cx="9648825" cy="3971925"/>
            <a:chOff x="1152525" y="1419225"/>
            <a:chExt cx="9648825" cy="39719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2525" y="1419225"/>
              <a:ext cx="9648825" cy="1866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2525" y="3524250"/>
              <a:ext cx="9648825" cy="18669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Low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weighted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payload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(0</a:t>
            </a:r>
            <a:r>
              <a:rPr sz="1800" b="1" spc="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5000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kg)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41</a:t>
            </a:fld>
            <a:endParaRPr spc="60" dirty="0"/>
          </a:p>
        </p:txBody>
      </p:sp>
      <p:sp>
        <p:nvSpPr>
          <p:cNvPr id="8" name="object 8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Heavy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weighted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payload</a:t>
            </a:r>
            <a:r>
              <a:rPr sz="1800" b="1" spc="-10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(5000</a:t>
            </a:r>
            <a:r>
              <a:rPr sz="1800" b="1" spc="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10000</a:t>
            </a:r>
            <a:r>
              <a:rPr sz="1800" b="1" spc="5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kg)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Classification</a:t>
            </a:r>
            <a:r>
              <a:rPr spc="-90" dirty="0"/>
              <a:t> </a:t>
            </a:r>
            <a:r>
              <a:rPr spc="-140" dirty="0"/>
              <a:t>Accuracy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1525" y="1685925"/>
            <a:ext cx="10601325" cy="4429125"/>
            <a:chOff x="771525" y="1685925"/>
            <a:chExt cx="10601325" cy="4429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5700" y="1685925"/>
              <a:ext cx="3867150" cy="29527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667000"/>
              <a:ext cx="2343150" cy="1238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0425" y="1685925"/>
              <a:ext cx="3895725" cy="29527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25" y="5791200"/>
              <a:ext cx="9315450" cy="3238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similar.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could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get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more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test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data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to</a:t>
            </a:r>
            <a:r>
              <a:rPr sz="1800" spc="-25" dirty="0">
                <a:latin typeface="Microsoft Sans Serif"/>
                <a:cs typeface="Microsoft Sans Serif"/>
              </a:rPr>
              <a:t> decide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between </a:t>
            </a:r>
            <a:r>
              <a:rPr sz="1800" spc="-25" dirty="0">
                <a:latin typeface="Microsoft Sans Serif"/>
                <a:cs typeface="Microsoft Sans Serif"/>
              </a:rPr>
              <a:t>them.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But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i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-95" dirty="0">
                <a:latin typeface="Arial"/>
                <a:cs typeface="Arial"/>
              </a:rPr>
              <a:t>Decision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tree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75" dirty="0">
                <a:latin typeface="Arial"/>
                <a:cs typeface="Arial"/>
              </a:rPr>
              <a:t>best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parameters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43</a:t>
            </a:fld>
            <a:endParaRPr spc="6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865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dirty="0">
                <a:latin typeface="Microsoft Sans Serif"/>
                <a:cs typeface="Microsoft Sans Serif"/>
              </a:rPr>
              <a:t>As</a:t>
            </a:r>
            <a:r>
              <a:rPr sz="2150" spc="-2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accuracy</a:t>
            </a:r>
            <a:r>
              <a:rPr sz="2150" dirty="0">
                <a:latin typeface="Microsoft Sans Serif"/>
                <a:cs typeface="Microsoft Sans Serif"/>
              </a:rPr>
              <a:t> are</a:t>
            </a:r>
            <a:r>
              <a:rPr sz="2150" spc="-1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all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45" dirty="0">
                <a:latin typeface="Microsoft Sans Serif"/>
                <a:cs typeface="Microsoft Sans Serif"/>
              </a:rPr>
              <a:t>equal, </a:t>
            </a:r>
            <a:r>
              <a:rPr sz="2150" dirty="0">
                <a:latin typeface="Microsoft Sans Serif"/>
                <a:cs typeface="Microsoft Sans Serif"/>
              </a:rPr>
              <a:t>the</a:t>
            </a:r>
            <a:r>
              <a:rPr sz="2150" spc="-45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confusion</a:t>
            </a:r>
            <a:r>
              <a:rPr sz="2150" spc="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matrices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also </a:t>
            </a:r>
            <a:r>
              <a:rPr sz="2150" spc="-10" dirty="0">
                <a:latin typeface="Microsoft Sans Serif"/>
                <a:cs typeface="Microsoft Sans Serif"/>
              </a:rPr>
              <a:t>identical.</a:t>
            </a:r>
            <a:r>
              <a:rPr sz="2150" dirty="0">
                <a:latin typeface="Microsoft Sans Serif"/>
                <a:cs typeface="Microsoft Sans Serif"/>
              </a:rPr>
              <a:t>	</a:t>
            </a:r>
            <a:r>
              <a:rPr sz="2150" spc="-100" dirty="0">
                <a:latin typeface="Microsoft Sans Serif"/>
                <a:cs typeface="Microsoft Sans Serif"/>
              </a:rPr>
              <a:t>The</a:t>
            </a:r>
            <a:r>
              <a:rPr sz="2150" spc="-4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main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problem</a:t>
            </a:r>
            <a:r>
              <a:rPr sz="2150" spc="-30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of </a:t>
            </a:r>
            <a:r>
              <a:rPr sz="2150" spc="-20" dirty="0">
                <a:latin typeface="Microsoft Sans Serif"/>
                <a:cs typeface="Microsoft Sans Serif"/>
              </a:rPr>
              <a:t>these</a:t>
            </a:r>
            <a:r>
              <a:rPr sz="2150" spc="-80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models</a:t>
            </a:r>
            <a:r>
              <a:rPr sz="2150" spc="-9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are</a:t>
            </a:r>
            <a:r>
              <a:rPr sz="2150" spc="-80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false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Confusion</a:t>
            </a:r>
            <a:r>
              <a:rPr spc="-135" dirty="0"/>
              <a:t> </a:t>
            </a:r>
            <a:r>
              <a:rPr spc="-3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23925" y="1752600"/>
            <a:ext cx="9458325" cy="4114800"/>
            <a:chOff x="923925" y="1752600"/>
            <a:chExt cx="9458325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9050" y="4114800"/>
              <a:ext cx="2743200" cy="15430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1752600"/>
              <a:ext cx="2590800" cy="2000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675" y="1752600"/>
              <a:ext cx="2590800" cy="2000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925" y="3867150"/>
              <a:ext cx="2590800" cy="2000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7675" y="3867150"/>
              <a:ext cx="2590800" cy="20002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Logistic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44</a:t>
            </a:fld>
            <a:endParaRPr spc="60" dirty="0"/>
          </a:p>
        </p:txBody>
      </p:sp>
      <p:sp>
        <p:nvSpPr>
          <p:cNvPr id="11" name="object 11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kNN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Decision</a:t>
            </a:r>
            <a:r>
              <a:rPr sz="1800" b="1" spc="-8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Tree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SVM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pc="-95" dirty="0"/>
              <a:t>The</a:t>
            </a:r>
            <a:r>
              <a:rPr spc="-25" dirty="0"/>
              <a:t> </a:t>
            </a:r>
            <a:r>
              <a:rPr spc="-95" dirty="0"/>
              <a:t>success</a:t>
            </a:r>
            <a:r>
              <a:rPr spc="-145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spc="-40" dirty="0"/>
              <a:t>mission</a:t>
            </a:r>
            <a:r>
              <a:rPr spc="-90" dirty="0"/>
              <a:t> </a:t>
            </a:r>
            <a:r>
              <a:rPr spc="-40" dirty="0"/>
              <a:t>can</a:t>
            </a:r>
            <a:r>
              <a:rPr spc="25" dirty="0"/>
              <a:t> </a:t>
            </a:r>
            <a:r>
              <a:rPr dirty="0"/>
              <a:t>be</a:t>
            </a:r>
            <a:r>
              <a:rPr spc="-65" dirty="0"/>
              <a:t> </a:t>
            </a:r>
            <a:r>
              <a:rPr spc="-40" dirty="0"/>
              <a:t>explained</a:t>
            </a:r>
            <a:r>
              <a:rPr spc="-80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spc="-60" dirty="0"/>
              <a:t>several</a:t>
            </a:r>
            <a:r>
              <a:rPr spc="20" dirty="0"/>
              <a:t> </a:t>
            </a:r>
            <a:r>
              <a:rPr spc="-25" dirty="0"/>
              <a:t>factors</a:t>
            </a:r>
            <a:r>
              <a:rPr spc="-30" dirty="0"/>
              <a:t> </a:t>
            </a:r>
            <a:r>
              <a:rPr spc="-55" dirty="0"/>
              <a:t>such</a:t>
            </a:r>
            <a:r>
              <a:rPr spc="-50" dirty="0"/>
              <a:t> </a:t>
            </a:r>
            <a:r>
              <a:rPr spc="-105" dirty="0"/>
              <a:t>as</a:t>
            </a:r>
            <a:r>
              <a:rPr spc="-1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0" dirty="0"/>
              <a:t>launch</a:t>
            </a:r>
            <a:r>
              <a:rPr spc="-90" dirty="0"/>
              <a:t> </a:t>
            </a:r>
            <a:r>
              <a:rPr dirty="0"/>
              <a:t>site,</a:t>
            </a:r>
            <a:r>
              <a:rPr spc="9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orbit</a:t>
            </a:r>
            <a:r>
              <a:rPr spc="-50" dirty="0"/>
              <a:t> </a:t>
            </a:r>
            <a:r>
              <a:rPr spc="-25" dirty="0"/>
              <a:t>and </a:t>
            </a:r>
            <a:r>
              <a:rPr spc="-50" dirty="0"/>
              <a:t>especially</a:t>
            </a:r>
            <a:r>
              <a:rPr spc="-105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30" dirty="0"/>
              <a:t>number</a:t>
            </a:r>
            <a:r>
              <a:rPr spc="-90" dirty="0"/>
              <a:t> </a:t>
            </a:r>
            <a:r>
              <a:rPr dirty="0"/>
              <a:t>of </a:t>
            </a:r>
            <a:r>
              <a:rPr spc="-30" dirty="0"/>
              <a:t>previous</a:t>
            </a:r>
            <a:r>
              <a:rPr spc="-35" dirty="0"/>
              <a:t> </a:t>
            </a:r>
            <a:r>
              <a:rPr spc="-70" dirty="0"/>
              <a:t>launches.</a:t>
            </a:r>
            <a:r>
              <a:rPr spc="-145" dirty="0"/>
              <a:t> </a:t>
            </a:r>
            <a:r>
              <a:rPr spc="-55" dirty="0"/>
              <a:t>Indeed,</a:t>
            </a:r>
            <a:r>
              <a:rPr spc="-70" dirty="0"/>
              <a:t> </a:t>
            </a:r>
            <a:r>
              <a:rPr dirty="0"/>
              <a:t>we</a:t>
            </a:r>
            <a:r>
              <a:rPr spc="5" dirty="0"/>
              <a:t> </a:t>
            </a:r>
            <a:r>
              <a:rPr spc="-80" dirty="0"/>
              <a:t>can</a:t>
            </a:r>
            <a:r>
              <a:rPr spc="-40" dirty="0"/>
              <a:t> </a:t>
            </a:r>
            <a:r>
              <a:rPr spc="-90" dirty="0"/>
              <a:t>assume</a:t>
            </a:r>
            <a:r>
              <a:rPr spc="-30" dirty="0"/>
              <a:t> </a:t>
            </a:r>
            <a:r>
              <a:rPr dirty="0"/>
              <a:t>that</a:t>
            </a:r>
            <a:r>
              <a:rPr spc="-55" dirty="0"/>
              <a:t> </a:t>
            </a:r>
            <a:r>
              <a:rPr dirty="0"/>
              <a:t>there</a:t>
            </a:r>
            <a:r>
              <a:rPr spc="5" dirty="0"/>
              <a:t> </a:t>
            </a:r>
            <a:r>
              <a:rPr spc="-70" dirty="0"/>
              <a:t>has</a:t>
            </a:r>
            <a:r>
              <a:rPr spc="-35" dirty="0"/>
              <a:t> </a:t>
            </a:r>
            <a:r>
              <a:rPr spc="-20" dirty="0"/>
              <a:t>been</a:t>
            </a:r>
            <a:r>
              <a:rPr spc="1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dirty="0"/>
              <a:t>gain</a:t>
            </a:r>
            <a:r>
              <a:rPr spc="-55" dirty="0"/>
              <a:t> </a:t>
            </a:r>
            <a:r>
              <a:rPr spc="-25" dirty="0"/>
              <a:t>in </a:t>
            </a:r>
            <a:r>
              <a:rPr spc="-30" dirty="0"/>
              <a:t>knowledge</a:t>
            </a:r>
            <a:r>
              <a:rPr spc="-105" dirty="0"/>
              <a:t> </a:t>
            </a:r>
            <a:r>
              <a:rPr spc="-35" dirty="0"/>
              <a:t>between</a:t>
            </a:r>
            <a:r>
              <a:rPr spc="-60" dirty="0"/>
              <a:t> </a:t>
            </a:r>
            <a:r>
              <a:rPr spc="-65" dirty="0"/>
              <a:t>launches</a:t>
            </a:r>
            <a:r>
              <a:rPr spc="-75" dirty="0"/>
              <a:t> </a:t>
            </a:r>
            <a:r>
              <a:rPr dirty="0"/>
              <a:t>that</a:t>
            </a:r>
            <a:r>
              <a:rPr spc="45" dirty="0"/>
              <a:t> </a:t>
            </a:r>
            <a:r>
              <a:rPr spc="-20" dirty="0"/>
              <a:t>allowed</a:t>
            </a:r>
            <a:r>
              <a:rPr spc="-10" dirty="0"/>
              <a:t> </a:t>
            </a:r>
            <a:r>
              <a:rPr dirty="0"/>
              <a:t>to</a:t>
            </a:r>
            <a:r>
              <a:rPr spc="10" dirty="0"/>
              <a:t> </a:t>
            </a:r>
            <a:r>
              <a:rPr dirty="0"/>
              <a:t>go</a:t>
            </a:r>
            <a:r>
              <a:rPr spc="10" dirty="0"/>
              <a:t> </a:t>
            </a:r>
            <a:r>
              <a:rPr dirty="0"/>
              <a:t>from</a:t>
            </a:r>
            <a:r>
              <a:rPr spc="45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50" dirty="0"/>
              <a:t>launch</a:t>
            </a:r>
            <a:r>
              <a:rPr spc="-90" dirty="0"/>
              <a:t> </a:t>
            </a:r>
            <a:r>
              <a:rPr spc="-20" dirty="0"/>
              <a:t>failure</a:t>
            </a:r>
            <a:r>
              <a:rPr spc="-40" dirty="0"/>
              <a:t> </a:t>
            </a:r>
            <a:r>
              <a:rPr dirty="0"/>
              <a:t>to</a:t>
            </a:r>
            <a:r>
              <a:rPr spc="85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10" dirty="0"/>
              <a:t>success.</a:t>
            </a: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300" algn="l"/>
              </a:tabLst>
            </a:pPr>
            <a:r>
              <a:rPr spc="-95" dirty="0"/>
              <a:t>The</a:t>
            </a:r>
            <a:r>
              <a:rPr spc="-25" dirty="0"/>
              <a:t> </a:t>
            </a:r>
            <a:r>
              <a:rPr dirty="0"/>
              <a:t>orbits</a:t>
            </a:r>
            <a:r>
              <a:rPr spc="-80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best</a:t>
            </a:r>
            <a:r>
              <a:rPr spc="-40" dirty="0"/>
              <a:t> </a:t>
            </a:r>
            <a:r>
              <a:rPr spc="-95" dirty="0"/>
              <a:t>success</a:t>
            </a:r>
            <a:r>
              <a:rPr spc="-145" dirty="0"/>
              <a:t> </a:t>
            </a:r>
            <a:r>
              <a:rPr spc="-20" dirty="0"/>
              <a:t>rates</a:t>
            </a:r>
            <a:r>
              <a:rPr spc="40" dirty="0"/>
              <a:t> </a:t>
            </a:r>
            <a:r>
              <a:rPr spc="-10" dirty="0"/>
              <a:t>are</a:t>
            </a:r>
            <a:r>
              <a:rPr spc="70" dirty="0"/>
              <a:t> </a:t>
            </a:r>
            <a:r>
              <a:rPr spc="-185" dirty="0"/>
              <a:t>GEO,</a:t>
            </a:r>
            <a:r>
              <a:rPr spc="65" dirty="0"/>
              <a:t> </a:t>
            </a:r>
            <a:r>
              <a:rPr spc="-155" dirty="0"/>
              <a:t>HEO,</a:t>
            </a:r>
            <a:r>
              <a:rPr spc="-70" dirty="0"/>
              <a:t> </a:t>
            </a:r>
            <a:r>
              <a:rPr spc="-185" dirty="0"/>
              <a:t>SSO,</a:t>
            </a:r>
            <a:r>
              <a:rPr spc="5" dirty="0"/>
              <a:t> </a:t>
            </a:r>
            <a:r>
              <a:rPr spc="-155" dirty="0"/>
              <a:t>ES-</a:t>
            </a:r>
            <a:r>
              <a:rPr spc="-25" dirty="0"/>
              <a:t>L1.</a:t>
            </a: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"/>
              <a:buChar char="•"/>
              <a:tabLst>
                <a:tab pos="241300" algn="l"/>
              </a:tabLst>
            </a:pPr>
            <a:r>
              <a:rPr spc="-30" dirty="0">
                <a:solidFill>
                  <a:srgbClr val="292929"/>
                </a:solidFill>
              </a:rPr>
              <a:t>Depending</a:t>
            </a:r>
            <a:r>
              <a:rPr spc="-14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on</a:t>
            </a:r>
            <a:r>
              <a:rPr spc="-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orbits,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payload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spc="-95" dirty="0">
                <a:solidFill>
                  <a:srgbClr val="292929"/>
                </a:solidFill>
              </a:rPr>
              <a:t>mass</a:t>
            </a:r>
            <a:r>
              <a:rPr spc="-15" dirty="0">
                <a:solidFill>
                  <a:srgbClr val="292929"/>
                </a:solidFill>
              </a:rPr>
              <a:t> </a:t>
            </a:r>
            <a:r>
              <a:rPr spc="-80" dirty="0">
                <a:solidFill>
                  <a:srgbClr val="292929"/>
                </a:solidFill>
              </a:rPr>
              <a:t>can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4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criterion</a:t>
            </a:r>
            <a:r>
              <a:rPr spc="-3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to</a:t>
            </a:r>
            <a:r>
              <a:rPr spc="80" dirty="0">
                <a:solidFill>
                  <a:srgbClr val="292929"/>
                </a:solidFill>
              </a:rPr>
              <a:t> </a:t>
            </a:r>
            <a:r>
              <a:rPr spc="-20" dirty="0">
                <a:solidFill>
                  <a:srgbClr val="292929"/>
                </a:solidFill>
              </a:rPr>
              <a:t>take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into</a:t>
            </a:r>
            <a:r>
              <a:rPr spc="5" dirty="0">
                <a:solidFill>
                  <a:srgbClr val="292929"/>
                </a:solidFill>
              </a:rPr>
              <a:t> </a:t>
            </a:r>
            <a:r>
              <a:rPr spc="-45" dirty="0">
                <a:solidFill>
                  <a:srgbClr val="292929"/>
                </a:solidFill>
              </a:rPr>
              <a:t>account</a:t>
            </a:r>
            <a:r>
              <a:rPr spc="-9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for</a:t>
            </a:r>
            <a:r>
              <a:rPr spc="8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50" dirty="0">
                <a:solidFill>
                  <a:srgbClr val="292929"/>
                </a:solidFill>
              </a:rPr>
              <a:t> </a:t>
            </a:r>
            <a:r>
              <a:rPr spc="-90" dirty="0">
                <a:solidFill>
                  <a:srgbClr val="292929"/>
                </a:solidFill>
              </a:rPr>
              <a:t>success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of</a:t>
            </a:r>
            <a:r>
              <a:rPr spc="40" dirty="0">
                <a:solidFill>
                  <a:srgbClr val="292929"/>
                </a:solidFill>
              </a:rPr>
              <a:t> </a:t>
            </a:r>
            <a:r>
              <a:rPr spc="-50" dirty="0">
                <a:solidFill>
                  <a:srgbClr val="292929"/>
                </a:solidFill>
              </a:rPr>
              <a:t>a </a:t>
            </a:r>
            <a:r>
              <a:rPr spc="-45" dirty="0">
                <a:solidFill>
                  <a:srgbClr val="292929"/>
                </a:solidFill>
              </a:rPr>
              <a:t>mission.</a:t>
            </a:r>
            <a:r>
              <a:rPr spc="-75" dirty="0">
                <a:solidFill>
                  <a:srgbClr val="292929"/>
                </a:solidFill>
              </a:rPr>
              <a:t> </a:t>
            </a:r>
            <a:r>
              <a:rPr spc="-120" dirty="0">
                <a:solidFill>
                  <a:srgbClr val="292929"/>
                </a:solidFill>
              </a:rPr>
              <a:t>Some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orbits</a:t>
            </a:r>
            <a:r>
              <a:rPr spc="-4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require</a:t>
            </a:r>
            <a:r>
              <a:rPr spc="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a</a:t>
            </a:r>
            <a:r>
              <a:rPr spc="2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light</a:t>
            </a:r>
            <a:r>
              <a:rPr spc="-114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or</a:t>
            </a:r>
            <a:r>
              <a:rPr spc="60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10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payload </a:t>
            </a:r>
            <a:r>
              <a:rPr spc="-100" dirty="0">
                <a:solidFill>
                  <a:srgbClr val="292929"/>
                </a:solidFill>
              </a:rPr>
              <a:t>mass.</a:t>
            </a:r>
            <a:r>
              <a:rPr spc="-7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But</a:t>
            </a:r>
            <a:r>
              <a:rPr spc="-45" dirty="0">
                <a:solidFill>
                  <a:srgbClr val="292929"/>
                </a:solidFill>
              </a:rPr>
              <a:t> </a:t>
            </a:r>
            <a:r>
              <a:rPr spc="-25" dirty="0">
                <a:solidFill>
                  <a:srgbClr val="292929"/>
                </a:solidFill>
              </a:rPr>
              <a:t>generally</a:t>
            </a:r>
            <a:r>
              <a:rPr spc="35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low</a:t>
            </a:r>
            <a:r>
              <a:rPr spc="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weighted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 perform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better</a:t>
            </a:r>
            <a:r>
              <a:rPr spc="-11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than</a:t>
            </a:r>
            <a:r>
              <a:rPr spc="-2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the</a:t>
            </a:r>
            <a:r>
              <a:rPr spc="-60" dirty="0">
                <a:solidFill>
                  <a:srgbClr val="292929"/>
                </a:solidFill>
              </a:rPr>
              <a:t> </a:t>
            </a:r>
            <a:r>
              <a:rPr spc="-70" dirty="0">
                <a:solidFill>
                  <a:srgbClr val="292929"/>
                </a:solidFill>
              </a:rPr>
              <a:t>heavy</a:t>
            </a:r>
            <a:r>
              <a:rPr spc="-30" dirty="0">
                <a:solidFill>
                  <a:srgbClr val="292929"/>
                </a:solidFill>
              </a:rPr>
              <a:t> </a:t>
            </a:r>
            <a:r>
              <a:rPr dirty="0">
                <a:solidFill>
                  <a:srgbClr val="292929"/>
                </a:solidFill>
              </a:rPr>
              <a:t>weighted</a:t>
            </a:r>
            <a:r>
              <a:rPr spc="-65" dirty="0">
                <a:solidFill>
                  <a:srgbClr val="292929"/>
                </a:solidFill>
              </a:rPr>
              <a:t> </a:t>
            </a:r>
            <a:r>
              <a:rPr spc="-10" dirty="0">
                <a:solidFill>
                  <a:srgbClr val="292929"/>
                </a:solidFill>
              </a:rPr>
              <a:t>payloads.</a:t>
            </a: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With</a:t>
            </a:r>
            <a:r>
              <a:rPr spc="-110" dirty="0"/>
              <a:t> </a:t>
            </a:r>
            <a:r>
              <a:rPr dirty="0"/>
              <a:t>the</a:t>
            </a:r>
            <a:r>
              <a:rPr spc="-105" dirty="0"/>
              <a:t> </a:t>
            </a:r>
            <a:r>
              <a:rPr spc="-20" dirty="0"/>
              <a:t>current</a:t>
            </a:r>
            <a:r>
              <a:rPr spc="-60" dirty="0"/>
              <a:t> </a:t>
            </a:r>
            <a:r>
              <a:rPr spc="-20" dirty="0"/>
              <a:t>data,</a:t>
            </a:r>
            <a:r>
              <a:rPr spc="-40" dirty="0"/>
              <a:t> </a:t>
            </a:r>
            <a:r>
              <a:rPr dirty="0"/>
              <a:t>we </a:t>
            </a:r>
            <a:r>
              <a:rPr spc="-25" dirty="0"/>
              <a:t>cannot</a:t>
            </a:r>
            <a:r>
              <a:rPr spc="-60" dirty="0"/>
              <a:t> </a:t>
            </a:r>
            <a:r>
              <a:rPr spc="-40" dirty="0"/>
              <a:t>explain</a:t>
            </a:r>
            <a:r>
              <a:rPr spc="-80" dirty="0"/>
              <a:t> </a:t>
            </a:r>
            <a:r>
              <a:rPr dirty="0"/>
              <a:t>why</a:t>
            </a:r>
            <a:r>
              <a:rPr spc="-5" dirty="0"/>
              <a:t> </a:t>
            </a:r>
            <a:r>
              <a:rPr spc="-75" dirty="0"/>
              <a:t>some</a:t>
            </a:r>
            <a:r>
              <a:rPr spc="-40" dirty="0"/>
              <a:t> </a:t>
            </a:r>
            <a:r>
              <a:rPr spc="-45" dirty="0"/>
              <a:t>launch</a:t>
            </a:r>
            <a:r>
              <a:rPr spc="-60" dirty="0"/>
              <a:t> </a:t>
            </a:r>
            <a:r>
              <a:rPr spc="-20" dirty="0"/>
              <a:t>sites</a:t>
            </a:r>
            <a:r>
              <a:rPr spc="-40" dirty="0"/>
              <a:t> </a:t>
            </a:r>
            <a:r>
              <a:rPr spc="-35" dirty="0"/>
              <a:t>are</a:t>
            </a:r>
            <a:r>
              <a:rPr spc="-5" dirty="0"/>
              <a:t> </a:t>
            </a:r>
            <a:r>
              <a:rPr dirty="0"/>
              <a:t>better</a:t>
            </a:r>
            <a:r>
              <a:rPr spc="-25" dirty="0"/>
              <a:t> </a:t>
            </a:r>
            <a:r>
              <a:rPr dirty="0"/>
              <a:t>than</a:t>
            </a:r>
            <a:r>
              <a:rPr spc="-55" dirty="0"/>
              <a:t> </a:t>
            </a:r>
            <a:r>
              <a:rPr spc="-20" dirty="0"/>
              <a:t>others</a:t>
            </a:r>
            <a:r>
              <a:rPr spc="-40" dirty="0"/>
              <a:t> </a:t>
            </a:r>
            <a:r>
              <a:rPr spc="-195" dirty="0"/>
              <a:t>(KSC</a:t>
            </a:r>
            <a:r>
              <a:rPr spc="75" dirty="0"/>
              <a:t> </a:t>
            </a:r>
            <a:r>
              <a:rPr spc="-90" dirty="0"/>
              <a:t>LC-</a:t>
            </a:r>
            <a:r>
              <a:rPr dirty="0"/>
              <a:t>39A</a:t>
            </a:r>
            <a:r>
              <a:rPr spc="-70" dirty="0"/>
              <a:t> </a:t>
            </a:r>
            <a:r>
              <a:rPr spc="-25" dirty="0"/>
              <a:t>is </a:t>
            </a:r>
            <a:r>
              <a:rPr dirty="0"/>
              <a:t>the</a:t>
            </a:r>
            <a:r>
              <a:rPr spc="-120" dirty="0"/>
              <a:t> </a:t>
            </a:r>
            <a:r>
              <a:rPr dirty="0"/>
              <a:t>best</a:t>
            </a:r>
            <a:r>
              <a:rPr spc="-70" dirty="0"/>
              <a:t> </a:t>
            </a:r>
            <a:r>
              <a:rPr spc="-60" dirty="0"/>
              <a:t>launch </a:t>
            </a:r>
            <a:r>
              <a:rPr spc="-40" dirty="0"/>
              <a:t>site).</a:t>
            </a:r>
            <a:r>
              <a:rPr spc="-80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dirty="0"/>
              <a:t>get</a:t>
            </a:r>
            <a:r>
              <a:rPr spc="-50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65" dirty="0"/>
              <a:t>answer</a:t>
            </a:r>
            <a:r>
              <a:rPr spc="-5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this</a:t>
            </a:r>
            <a:r>
              <a:rPr spc="-35" dirty="0"/>
              <a:t> </a:t>
            </a:r>
            <a:r>
              <a:rPr spc="-20" dirty="0"/>
              <a:t>problem,</a:t>
            </a:r>
            <a:r>
              <a:rPr spc="-30" dirty="0"/>
              <a:t> </a:t>
            </a:r>
            <a:r>
              <a:rPr dirty="0"/>
              <a:t>we could</a:t>
            </a:r>
            <a:r>
              <a:rPr spc="-30" dirty="0"/>
              <a:t> </a:t>
            </a:r>
            <a:r>
              <a:rPr dirty="0"/>
              <a:t>obtain</a:t>
            </a:r>
            <a:r>
              <a:rPr spc="-55" dirty="0"/>
              <a:t> </a:t>
            </a:r>
            <a:r>
              <a:rPr spc="-40" dirty="0"/>
              <a:t>atmospheric</a:t>
            </a:r>
            <a:r>
              <a:rPr spc="-80" dirty="0"/>
              <a:t> </a:t>
            </a:r>
            <a:r>
              <a:rPr dirty="0"/>
              <a:t>or</a:t>
            </a:r>
            <a:r>
              <a:rPr spc="-15" dirty="0"/>
              <a:t> </a:t>
            </a:r>
            <a:r>
              <a:rPr dirty="0"/>
              <a:t>other</a:t>
            </a:r>
            <a:r>
              <a:rPr spc="50" dirty="0"/>
              <a:t> </a:t>
            </a:r>
            <a:r>
              <a:rPr spc="-10" dirty="0"/>
              <a:t>relevant data.</a:t>
            </a: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For</a:t>
            </a:r>
            <a:r>
              <a:rPr spc="-120" dirty="0"/>
              <a:t> </a:t>
            </a:r>
            <a:r>
              <a:rPr dirty="0"/>
              <a:t>this</a:t>
            </a:r>
            <a:r>
              <a:rPr spc="-55" dirty="0"/>
              <a:t> </a:t>
            </a:r>
            <a:r>
              <a:rPr spc="-35" dirty="0"/>
              <a:t>dataset,</a:t>
            </a:r>
            <a:r>
              <a:rPr spc="-85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spc="-65" dirty="0"/>
              <a:t>choose</a:t>
            </a:r>
            <a:r>
              <a:rPr spc="-5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45" dirty="0"/>
              <a:t>Decision</a:t>
            </a:r>
            <a:r>
              <a:rPr spc="-90" dirty="0"/>
              <a:t> </a:t>
            </a:r>
            <a:r>
              <a:rPr spc="-70" dirty="0"/>
              <a:t>Tree</a:t>
            </a:r>
            <a:r>
              <a:rPr spc="60" dirty="0"/>
              <a:t> </a:t>
            </a:r>
            <a:r>
              <a:rPr dirty="0"/>
              <a:t>Algorithm</a:t>
            </a:r>
            <a:r>
              <a:rPr spc="10" dirty="0"/>
              <a:t> </a:t>
            </a:r>
            <a:r>
              <a:rPr spc="-100" dirty="0"/>
              <a:t>as</a:t>
            </a:r>
            <a:r>
              <a:rPr spc="-2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best</a:t>
            </a:r>
            <a:r>
              <a:rPr spc="-55" dirty="0"/>
              <a:t> </a:t>
            </a:r>
            <a:r>
              <a:rPr spc="-20" dirty="0"/>
              <a:t>model</a:t>
            </a:r>
            <a:r>
              <a:rPr spc="-60" dirty="0"/>
              <a:t> even</a:t>
            </a:r>
            <a:r>
              <a:rPr spc="15" dirty="0"/>
              <a:t> </a:t>
            </a:r>
            <a:r>
              <a:rPr dirty="0"/>
              <a:t>if</a:t>
            </a:r>
            <a:r>
              <a:rPr spc="15" dirty="0"/>
              <a:t> </a:t>
            </a:r>
            <a:r>
              <a:rPr dirty="0"/>
              <a:t>the test</a:t>
            </a:r>
            <a:r>
              <a:rPr spc="-75" dirty="0"/>
              <a:t> </a:t>
            </a:r>
            <a:r>
              <a:rPr spc="-10" dirty="0"/>
              <a:t>accuracy </a:t>
            </a:r>
            <a:r>
              <a:rPr spc="-35" dirty="0"/>
              <a:t>between</a:t>
            </a:r>
            <a:r>
              <a:rPr spc="-85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spc="-35" dirty="0"/>
              <a:t>models </a:t>
            </a:r>
            <a:r>
              <a:rPr spc="-40" dirty="0"/>
              <a:t>used</a:t>
            </a:r>
            <a:r>
              <a:rPr spc="-3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spc="-20" dirty="0"/>
              <a:t>identical.</a:t>
            </a:r>
            <a:r>
              <a:rPr spc="-100" dirty="0"/>
              <a:t> </a:t>
            </a:r>
            <a:r>
              <a:rPr spc="-150" dirty="0"/>
              <a:t>We</a:t>
            </a:r>
            <a:r>
              <a:rPr spc="30" dirty="0"/>
              <a:t> </a:t>
            </a:r>
            <a:r>
              <a:rPr spc="-65" dirty="0"/>
              <a:t>choose</a:t>
            </a:r>
            <a:r>
              <a:rPr spc="-50" dirty="0"/>
              <a:t> </a:t>
            </a:r>
            <a:r>
              <a:rPr spc="-45" dirty="0"/>
              <a:t>Decision</a:t>
            </a:r>
            <a:r>
              <a:rPr spc="-90" dirty="0"/>
              <a:t> </a:t>
            </a:r>
            <a:r>
              <a:rPr spc="-95" dirty="0"/>
              <a:t>Tree</a:t>
            </a:r>
            <a:r>
              <a:rPr spc="-5" dirty="0"/>
              <a:t> </a:t>
            </a:r>
            <a:r>
              <a:rPr dirty="0"/>
              <a:t>Algorithm</a:t>
            </a:r>
            <a:r>
              <a:rPr spc="45" dirty="0"/>
              <a:t> </a:t>
            </a:r>
            <a:r>
              <a:rPr spc="-75" dirty="0"/>
              <a:t>because</a:t>
            </a:r>
            <a:r>
              <a:rPr spc="-45" dirty="0"/>
              <a:t> </a:t>
            </a:r>
            <a:r>
              <a:rPr spc="55" dirty="0"/>
              <a:t>it</a:t>
            </a:r>
            <a:r>
              <a:rPr spc="-55" dirty="0"/>
              <a:t> </a:t>
            </a:r>
            <a:r>
              <a:rPr spc="-40" dirty="0"/>
              <a:t>has</a:t>
            </a:r>
            <a:r>
              <a:rPr spc="35" dirty="0"/>
              <a:t> </a:t>
            </a:r>
            <a:r>
              <a:rPr dirty="0"/>
              <a:t>a</a:t>
            </a:r>
            <a:r>
              <a:rPr spc="20" dirty="0"/>
              <a:t> </a:t>
            </a:r>
            <a:r>
              <a:rPr spc="-10" dirty="0"/>
              <a:t>better </a:t>
            </a:r>
            <a:r>
              <a:rPr dirty="0"/>
              <a:t>train</a:t>
            </a:r>
            <a:r>
              <a:rPr spc="20" dirty="0"/>
              <a:t> </a:t>
            </a:r>
            <a:r>
              <a:rPr spc="-10" dirty="0"/>
              <a:t>accuracy.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45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46" y="253166"/>
            <a:ext cx="8244003" cy="66048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4146" y="496728"/>
            <a:ext cx="1997853" cy="20965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7277" y="3414699"/>
            <a:ext cx="314722" cy="53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6485" y="4250451"/>
            <a:ext cx="2765513" cy="260754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396583" y="284208"/>
            <a:ext cx="3796029" cy="14604"/>
          </a:xfrm>
          <a:custGeom>
            <a:avLst/>
            <a:gdLst/>
            <a:ahLst/>
            <a:cxnLst/>
            <a:rect l="l" t="t" r="r" b="b"/>
            <a:pathLst>
              <a:path w="3796029" h="14604">
                <a:moveTo>
                  <a:pt x="0" y="0"/>
                </a:moveTo>
                <a:lnTo>
                  <a:pt x="3795417" y="0"/>
                </a:lnTo>
                <a:lnTo>
                  <a:pt x="3795417" y="14327"/>
                </a:lnTo>
                <a:lnTo>
                  <a:pt x="0" y="143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39415" y="3828631"/>
            <a:ext cx="15367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-210" dirty="0">
                <a:solidFill>
                  <a:srgbClr val="808279"/>
                </a:solidFill>
                <a:latin typeface="Times New Roman"/>
                <a:cs typeface="Times New Roman"/>
              </a:rPr>
              <a:t>....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31" y="4814023"/>
            <a:ext cx="14922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90" dirty="0">
                <a:solidFill>
                  <a:srgbClr val="9A8787"/>
                </a:solidFill>
                <a:latin typeface="Times New Roman"/>
                <a:cs typeface="Times New Roman"/>
              </a:rPr>
              <a:t>,..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13008" y="5067136"/>
            <a:ext cx="927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25" dirty="0">
                <a:solidFill>
                  <a:srgbClr val="A1979E"/>
                </a:solidFill>
                <a:latin typeface="Arial"/>
                <a:cs typeface="Arial"/>
              </a:rPr>
              <a:t>Ԅ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 </a:t>
            </a:r>
            <a:r>
              <a:rPr sz="215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699135" algn="l"/>
              </a:tabLst>
            </a:pPr>
            <a:r>
              <a:rPr sz="185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60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699135" algn="l"/>
              </a:tabLst>
            </a:pP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699135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699135" algn="l"/>
              </a:tabLst>
            </a:pPr>
            <a:r>
              <a:rPr sz="185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visual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1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810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API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rocket,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launches,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8600">
              <a:lnSpc>
                <a:spcPct val="100000"/>
              </a:lnSpc>
              <a:spcBef>
                <a:spcPts val="1470"/>
              </a:spcBef>
              <a:buFont typeface="Arial"/>
              <a:buChar char="•"/>
              <a:tabLst>
                <a:tab pos="1156335" algn="l"/>
              </a:tabLst>
            </a:pPr>
            <a:r>
              <a:rPr sz="1400" spc="-8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Space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30" dirty="0">
                <a:latin typeface="Microsoft Sans Serif"/>
                <a:cs typeface="Microsoft Sans Serif"/>
              </a:rPr>
              <a:t>X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85" dirty="0">
                <a:latin typeface="Microsoft Sans Serif"/>
                <a:cs typeface="Microsoft Sans Serif"/>
              </a:rPr>
              <a:t>REST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API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150" dirty="0">
                <a:latin typeface="Microsoft Sans Serif"/>
                <a:cs typeface="Microsoft Sans Serif"/>
              </a:rPr>
              <a:t>URL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"/>
              <a:buChar char="•"/>
              <a:tabLst>
                <a:tab pos="241300" algn="l"/>
              </a:tabLst>
            </a:pPr>
            <a:r>
              <a:rPr sz="1800" spc="-95" dirty="0">
                <a:latin typeface="Microsoft Sans Serif"/>
                <a:cs typeface="Microsoft Sans Serif"/>
              </a:rPr>
              <a:t>The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by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webscrapping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of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Wikipedia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are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launches,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landing, </a:t>
            </a:r>
            <a:r>
              <a:rPr sz="1800" spc="-25" dirty="0">
                <a:latin typeface="Microsoft Sans Serif"/>
                <a:cs typeface="Microsoft Sans Serif"/>
              </a:rPr>
              <a:t>payload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8500" algn="l"/>
              </a:tabLst>
            </a:pPr>
            <a:r>
              <a:rPr sz="1400" spc="-155" dirty="0">
                <a:latin typeface="Microsoft Sans Serif"/>
                <a:cs typeface="Microsoft Sans Serif"/>
              </a:rPr>
              <a:t>URL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is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spc="-240" dirty="0"/>
              <a:t> </a:t>
            </a:r>
            <a:r>
              <a:rPr spc="-55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Rest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151251"/>
            <a:ext cx="2289175" cy="841375"/>
            <a:chOff x="3675126" y="3151251"/>
            <a:chExt cx="2289175" cy="8413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94476" y="3151251"/>
            <a:ext cx="2193925" cy="841375"/>
            <a:chOff x="6094476" y="3151251"/>
            <a:chExt cx="2193925" cy="841375"/>
          </a:xfrm>
        </p:grpSpPr>
        <p:sp>
          <p:nvSpPr>
            <p:cNvPr id="17" name="object 17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225" algn="ctr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0476" y="3151251"/>
            <a:ext cx="2089150" cy="841375"/>
            <a:chOff x="8380476" y="3151251"/>
            <a:chExt cx="2089150" cy="841375"/>
          </a:xfrm>
        </p:grpSpPr>
        <p:sp>
          <p:nvSpPr>
            <p:cNvPr id="23" name="object 23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461500" y="3219767"/>
            <a:ext cx="82232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508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export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29" name="object 29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1750" indent="13335" algn="ctr">
              <a:lnSpc>
                <a:spcPct val="100600"/>
              </a:lnSpc>
              <a:spcBef>
                <a:spcPts val="11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3" name="object 33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699634" y="5504179"/>
            <a:ext cx="104457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with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37" name="object 37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1" name="object 41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608566" y="5610859"/>
            <a:ext cx="50736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Export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98926" y="5580126"/>
            <a:ext cx="5680075" cy="527050"/>
            <a:chOff x="3598926" y="5580126"/>
            <a:chExt cx="5680075" cy="527050"/>
          </a:xfrm>
        </p:grpSpPr>
        <p:sp>
          <p:nvSpPr>
            <p:cNvPr id="45" name="object 45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Data</a:t>
            </a:r>
            <a:r>
              <a:rPr spc="-105" dirty="0"/>
              <a:t> </a:t>
            </a:r>
            <a:r>
              <a:rPr spc="-35" dirty="0"/>
              <a:t>Collection</a:t>
            </a:r>
            <a:r>
              <a:rPr spc="-45" dirty="0"/>
              <a:t> </a:t>
            </a:r>
            <a:r>
              <a:rPr spc="765" dirty="0"/>
              <a:t>–</a:t>
            </a:r>
            <a:r>
              <a:rPr spc="-20" dirty="0"/>
              <a:t> </a:t>
            </a:r>
            <a:r>
              <a:rPr spc="-215" dirty="0"/>
              <a:t>SpaceX</a:t>
            </a:r>
            <a:r>
              <a:rPr spc="-25" dirty="0"/>
              <a:t> </a:t>
            </a:r>
            <a:r>
              <a:rPr spc="-130" dirty="0"/>
              <a:t>API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1525" y="1981200"/>
            <a:ext cx="10896600" cy="3800475"/>
            <a:chOff x="771525" y="1981200"/>
            <a:chExt cx="10896600" cy="3800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25" y="2114550"/>
              <a:ext cx="2847975" cy="2571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1550" y="5095875"/>
              <a:ext cx="1914525" cy="685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4925" y="3571875"/>
              <a:ext cx="2743200" cy="114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5200650"/>
              <a:ext cx="2743200" cy="114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33575" y="2028824"/>
              <a:ext cx="8295640" cy="3486150"/>
            </a:xfrm>
            <a:custGeom>
              <a:avLst/>
              <a:gdLst/>
              <a:ahLst/>
              <a:cxnLst/>
              <a:rect l="l" t="t" r="r" b="b"/>
              <a:pathLst>
                <a:path w="8295640" h="3486150">
                  <a:moveTo>
                    <a:pt x="85725" y="2624074"/>
                  </a:moveTo>
                  <a:lnTo>
                    <a:pt x="57150" y="2624074"/>
                  </a:lnTo>
                  <a:lnTo>
                    <a:pt x="57150" y="1928749"/>
                  </a:lnTo>
                  <a:lnTo>
                    <a:pt x="28575" y="1928749"/>
                  </a:lnTo>
                  <a:lnTo>
                    <a:pt x="28575" y="2624074"/>
                  </a:lnTo>
                  <a:lnTo>
                    <a:pt x="0" y="2624074"/>
                  </a:lnTo>
                  <a:lnTo>
                    <a:pt x="42926" y="2709799"/>
                  </a:lnTo>
                  <a:lnTo>
                    <a:pt x="78549" y="2638425"/>
                  </a:lnTo>
                  <a:lnTo>
                    <a:pt x="85725" y="2624074"/>
                  </a:lnTo>
                  <a:close/>
                </a:path>
                <a:path w="8295640" h="3486150">
                  <a:moveTo>
                    <a:pt x="85725" y="976249"/>
                  </a:moveTo>
                  <a:lnTo>
                    <a:pt x="57150" y="976249"/>
                  </a:lnTo>
                  <a:lnTo>
                    <a:pt x="57150" y="395224"/>
                  </a:lnTo>
                  <a:lnTo>
                    <a:pt x="28575" y="395224"/>
                  </a:lnTo>
                  <a:lnTo>
                    <a:pt x="28575" y="976249"/>
                  </a:lnTo>
                  <a:lnTo>
                    <a:pt x="0" y="976249"/>
                  </a:lnTo>
                  <a:lnTo>
                    <a:pt x="42926" y="1061974"/>
                  </a:lnTo>
                  <a:lnTo>
                    <a:pt x="78549" y="990600"/>
                  </a:lnTo>
                  <a:lnTo>
                    <a:pt x="85725" y="976249"/>
                  </a:lnTo>
                  <a:close/>
                </a:path>
                <a:path w="8295640" h="3486150">
                  <a:moveTo>
                    <a:pt x="2757424" y="1652651"/>
                  </a:moveTo>
                  <a:lnTo>
                    <a:pt x="2728760" y="1638300"/>
                  </a:lnTo>
                  <a:lnTo>
                    <a:pt x="2671699" y="1609725"/>
                  </a:lnTo>
                  <a:lnTo>
                    <a:pt x="2671699" y="1638300"/>
                  </a:lnTo>
                  <a:lnTo>
                    <a:pt x="1876425" y="1638300"/>
                  </a:lnTo>
                  <a:lnTo>
                    <a:pt x="1876425" y="3457575"/>
                  </a:lnTo>
                  <a:lnTo>
                    <a:pt x="1024001" y="3457575"/>
                  </a:lnTo>
                  <a:lnTo>
                    <a:pt x="1024001" y="3486150"/>
                  </a:lnTo>
                  <a:lnTo>
                    <a:pt x="1905000" y="3486150"/>
                  </a:lnTo>
                  <a:lnTo>
                    <a:pt x="1905000" y="3471926"/>
                  </a:lnTo>
                  <a:lnTo>
                    <a:pt x="1905000" y="3457575"/>
                  </a:lnTo>
                  <a:lnTo>
                    <a:pt x="1905000" y="1666875"/>
                  </a:lnTo>
                  <a:lnTo>
                    <a:pt x="2671699" y="1666875"/>
                  </a:lnTo>
                  <a:lnTo>
                    <a:pt x="2671699" y="1695450"/>
                  </a:lnTo>
                  <a:lnTo>
                    <a:pt x="2728925" y="1666875"/>
                  </a:lnTo>
                  <a:lnTo>
                    <a:pt x="2757424" y="1652651"/>
                  </a:lnTo>
                  <a:close/>
                </a:path>
                <a:path w="8295640" h="3486150">
                  <a:moveTo>
                    <a:pt x="6929374" y="42799"/>
                  </a:moveTo>
                  <a:lnTo>
                    <a:pt x="6900875" y="28575"/>
                  </a:lnTo>
                  <a:lnTo>
                    <a:pt x="6843649" y="0"/>
                  </a:lnTo>
                  <a:lnTo>
                    <a:pt x="6843649" y="28575"/>
                  </a:lnTo>
                  <a:lnTo>
                    <a:pt x="6248400" y="28575"/>
                  </a:lnTo>
                  <a:lnTo>
                    <a:pt x="6248400" y="1647825"/>
                  </a:lnTo>
                  <a:lnTo>
                    <a:pt x="5595874" y="1647825"/>
                  </a:lnTo>
                  <a:lnTo>
                    <a:pt x="5595874" y="1676400"/>
                  </a:lnTo>
                  <a:lnTo>
                    <a:pt x="6276975" y="1676400"/>
                  </a:lnTo>
                  <a:lnTo>
                    <a:pt x="6276975" y="1662176"/>
                  </a:lnTo>
                  <a:lnTo>
                    <a:pt x="6276975" y="1647825"/>
                  </a:lnTo>
                  <a:lnTo>
                    <a:pt x="6276975" y="57150"/>
                  </a:lnTo>
                  <a:lnTo>
                    <a:pt x="6843649" y="57150"/>
                  </a:lnTo>
                  <a:lnTo>
                    <a:pt x="6843649" y="85725"/>
                  </a:lnTo>
                  <a:lnTo>
                    <a:pt x="6900710" y="57150"/>
                  </a:lnTo>
                  <a:lnTo>
                    <a:pt x="6929374" y="42799"/>
                  </a:lnTo>
                  <a:close/>
                </a:path>
                <a:path w="8295640" h="3486150">
                  <a:moveTo>
                    <a:pt x="8295386" y="1033018"/>
                  </a:moveTo>
                  <a:lnTo>
                    <a:pt x="8266785" y="1033322"/>
                  </a:lnTo>
                  <a:lnTo>
                    <a:pt x="8258175" y="166497"/>
                  </a:lnTo>
                  <a:lnTo>
                    <a:pt x="8229600" y="166878"/>
                  </a:lnTo>
                  <a:lnTo>
                    <a:pt x="8238210" y="1033614"/>
                  </a:lnTo>
                  <a:lnTo>
                    <a:pt x="8209661" y="1033907"/>
                  </a:lnTo>
                  <a:lnTo>
                    <a:pt x="8253349" y="1119124"/>
                  </a:lnTo>
                  <a:lnTo>
                    <a:pt x="8288121" y="1047877"/>
                  </a:lnTo>
                  <a:lnTo>
                    <a:pt x="8295233" y="1033322"/>
                  </a:lnTo>
                  <a:lnTo>
                    <a:pt x="8295386" y="1033018"/>
                  </a:lnTo>
                  <a:close/>
                </a:path>
                <a:path w="8295640" h="3486150">
                  <a:moveTo>
                    <a:pt x="8295513" y="2699893"/>
                  </a:moveTo>
                  <a:lnTo>
                    <a:pt x="8266925" y="2700197"/>
                  </a:lnTo>
                  <a:lnTo>
                    <a:pt x="8258175" y="1766697"/>
                  </a:lnTo>
                  <a:lnTo>
                    <a:pt x="8229600" y="1767078"/>
                  </a:lnTo>
                  <a:lnTo>
                    <a:pt x="8238350" y="2700490"/>
                  </a:lnTo>
                  <a:lnTo>
                    <a:pt x="8209788" y="2700782"/>
                  </a:lnTo>
                  <a:lnTo>
                    <a:pt x="8253349" y="2785999"/>
                  </a:lnTo>
                  <a:lnTo>
                    <a:pt x="8288236" y="2714752"/>
                  </a:lnTo>
                  <a:lnTo>
                    <a:pt x="8295360" y="2700197"/>
                  </a:lnTo>
                  <a:lnTo>
                    <a:pt x="8295513" y="2699893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Getting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1837" y="610179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to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8</a:t>
            </a:fld>
            <a:endParaRPr spc="90" dirty="0"/>
          </a:p>
        </p:txBody>
      </p:sp>
      <p:sp>
        <p:nvSpPr>
          <p:cNvPr id="13" name="object 13"/>
          <p:cNvSpPr txBox="1"/>
          <p:nvPr/>
        </p:nvSpPr>
        <p:spPr>
          <a:xfrm>
            <a:off x="774700" y="3104578"/>
            <a:ext cx="3084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Convert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JSON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Transform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4.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dictionary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10650" y="3161728"/>
            <a:ext cx="17570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6.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Filter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75" dirty="0"/>
              <a:t> </a:t>
            </a:r>
            <a:r>
              <a:rPr spc="-35" dirty="0"/>
              <a:t>Collection</a:t>
            </a:r>
            <a:r>
              <a:rPr spc="-50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spc="-85" dirty="0"/>
              <a:t>Scraping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925" y="2038350"/>
              <a:ext cx="2733675" cy="1428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" y="4095750"/>
              <a:ext cx="2619375" cy="1619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6325" y="5133975"/>
              <a:ext cx="2743200" cy="152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85975" y="2271648"/>
              <a:ext cx="7886700" cy="3157855"/>
            </a:xfrm>
            <a:custGeom>
              <a:avLst/>
              <a:gdLst/>
              <a:ahLst/>
              <a:cxnLst/>
              <a:rect l="l" t="t" r="r" b="b"/>
              <a:pathLst>
                <a:path w="7886700" h="3157854">
                  <a:moveTo>
                    <a:pt x="85725" y="2428875"/>
                  </a:moveTo>
                  <a:lnTo>
                    <a:pt x="57150" y="2428875"/>
                  </a:lnTo>
                  <a:lnTo>
                    <a:pt x="57150" y="2076450"/>
                  </a:lnTo>
                  <a:lnTo>
                    <a:pt x="28575" y="2076450"/>
                  </a:lnTo>
                  <a:lnTo>
                    <a:pt x="28575" y="2428875"/>
                  </a:lnTo>
                  <a:lnTo>
                    <a:pt x="0" y="2428875"/>
                  </a:lnTo>
                  <a:lnTo>
                    <a:pt x="42926" y="2514600"/>
                  </a:lnTo>
                  <a:lnTo>
                    <a:pt x="78549" y="2443226"/>
                  </a:lnTo>
                  <a:lnTo>
                    <a:pt x="85725" y="2428875"/>
                  </a:lnTo>
                  <a:close/>
                </a:path>
                <a:path w="7886700" h="3157854">
                  <a:moveTo>
                    <a:pt x="85725" y="1447800"/>
                  </a:moveTo>
                  <a:lnTo>
                    <a:pt x="57150" y="1447800"/>
                  </a:lnTo>
                  <a:lnTo>
                    <a:pt x="57150" y="1000125"/>
                  </a:lnTo>
                  <a:lnTo>
                    <a:pt x="28575" y="1000125"/>
                  </a:lnTo>
                  <a:lnTo>
                    <a:pt x="28575" y="1447800"/>
                  </a:lnTo>
                  <a:lnTo>
                    <a:pt x="0" y="1447800"/>
                  </a:lnTo>
                  <a:lnTo>
                    <a:pt x="42799" y="1533525"/>
                  </a:lnTo>
                  <a:lnTo>
                    <a:pt x="78536" y="1462151"/>
                  </a:lnTo>
                  <a:lnTo>
                    <a:pt x="85725" y="1447800"/>
                  </a:lnTo>
                  <a:close/>
                </a:path>
                <a:path w="7886700" h="3157854">
                  <a:moveTo>
                    <a:pt x="85725" y="342900"/>
                  </a:moveTo>
                  <a:lnTo>
                    <a:pt x="57150" y="342900"/>
                  </a:lnTo>
                  <a:lnTo>
                    <a:pt x="57150" y="0"/>
                  </a:lnTo>
                  <a:lnTo>
                    <a:pt x="28575" y="0"/>
                  </a:lnTo>
                  <a:lnTo>
                    <a:pt x="28575" y="342900"/>
                  </a:lnTo>
                  <a:lnTo>
                    <a:pt x="0" y="342900"/>
                  </a:lnTo>
                  <a:lnTo>
                    <a:pt x="42926" y="428625"/>
                  </a:lnTo>
                  <a:lnTo>
                    <a:pt x="78549" y="357251"/>
                  </a:lnTo>
                  <a:lnTo>
                    <a:pt x="85725" y="342900"/>
                  </a:lnTo>
                  <a:close/>
                </a:path>
                <a:path w="7886700" h="3157854">
                  <a:moveTo>
                    <a:pt x="2443226" y="866775"/>
                  </a:moveTo>
                  <a:lnTo>
                    <a:pt x="2414727" y="852551"/>
                  </a:lnTo>
                  <a:lnTo>
                    <a:pt x="2357501" y="823976"/>
                  </a:lnTo>
                  <a:lnTo>
                    <a:pt x="2357501" y="852551"/>
                  </a:lnTo>
                  <a:lnTo>
                    <a:pt x="1957324" y="852551"/>
                  </a:lnTo>
                  <a:lnTo>
                    <a:pt x="1957324" y="3100451"/>
                  </a:lnTo>
                  <a:lnTo>
                    <a:pt x="1585976" y="3100451"/>
                  </a:lnTo>
                  <a:lnTo>
                    <a:pt x="1585976" y="3071876"/>
                  </a:lnTo>
                  <a:lnTo>
                    <a:pt x="1500251" y="3114675"/>
                  </a:lnTo>
                  <a:lnTo>
                    <a:pt x="1585976" y="3157601"/>
                  </a:lnTo>
                  <a:lnTo>
                    <a:pt x="1585976" y="3129026"/>
                  </a:lnTo>
                  <a:lnTo>
                    <a:pt x="1985899" y="3129026"/>
                  </a:lnTo>
                  <a:lnTo>
                    <a:pt x="1985899" y="3114675"/>
                  </a:lnTo>
                  <a:lnTo>
                    <a:pt x="1985899" y="3100451"/>
                  </a:lnTo>
                  <a:lnTo>
                    <a:pt x="1985899" y="881126"/>
                  </a:lnTo>
                  <a:lnTo>
                    <a:pt x="2357501" y="881126"/>
                  </a:lnTo>
                  <a:lnTo>
                    <a:pt x="2357501" y="909701"/>
                  </a:lnTo>
                  <a:lnTo>
                    <a:pt x="2414562" y="881126"/>
                  </a:lnTo>
                  <a:lnTo>
                    <a:pt x="2443226" y="866775"/>
                  </a:lnTo>
                  <a:close/>
                </a:path>
                <a:path w="7886700" h="3157854">
                  <a:moveTo>
                    <a:pt x="6719951" y="209550"/>
                  </a:moveTo>
                  <a:lnTo>
                    <a:pt x="6691452" y="195326"/>
                  </a:lnTo>
                  <a:lnTo>
                    <a:pt x="6634226" y="166751"/>
                  </a:lnTo>
                  <a:lnTo>
                    <a:pt x="6634226" y="195326"/>
                  </a:lnTo>
                  <a:lnTo>
                    <a:pt x="6348476" y="195326"/>
                  </a:lnTo>
                  <a:lnTo>
                    <a:pt x="6348476" y="852551"/>
                  </a:lnTo>
                  <a:lnTo>
                    <a:pt x="6091301" y="852551"/>
                  </a:lnTo>
                  <a:lnTo>
                    <a:pt x="6091301" y="823976"/>
                  </a:lnTo>
                  <a:lnTo>
                    <a:pt x="6005576" y="866775"/>
                  </a:lnTo>
                  <a:lnTo>
                    <a:pt x="6091301" y="909701"/>
                  </a:lnTo>
                  <a:lnTo>
                    <a:pt x="6091301" y="881126"/>
                  </a:lnTo>
                  <a:lnTo>
                    <a:pt x="6377051" y="881126"/>
                  </a:lnTo>
                  <a:lnTo>
                    <a:pt x="6377051" y="866775"/>
                  </a:lnTo>
                  <a:lnTo>
                    <a:pt x="6377051" y="852551"/>
                  </a:lnTo>
                  <a:lnTo>
                    <a:pt x="6377051" y="223901"/>
                  </a:lnTo>
                  <a:lnTo>
                    <a:pt x="6634226" y="223901"/>
                  </a:lnTo>
                  <a:lnTo>
                    <a:pt x="6634226" y="252476"/>
                  </a:lnTo>
                  <a:lnTo>
                    <a:pt x="6691287" y="223901"/>
                  </a:lnTo>
                  <a:lnTo>
                    <a:pt x="6719951" y="209550"/>
                  </a:lnTo>
                  <a:close/>
                </a:path>
                <a:path w="7886700" h="3157854">
                  <a:moveTo>
                    <a:pt x="7839075" y="1400175"/>
                  </a:moveTo>
                  <a:lnTo>
                    <a:pt x="7810500" y="1400175"/>
                  </a:lnTo>
                  <a:lnTo>
                    <a:pt x="7810500" y="1114425"/>
                  </a:lnTo>
                  <a:lnTo>
                    <a:pt x="7781925" y="1114425"/>
                  </a:lnTo>
                  <a:lnTo>
                    <a:pt x="7781925" y="1400175"/>
                  </a:lnTo>
                  <a:lnTo>
                    <a:pt x="7753350" y="1400175"/>
                  </a:lnTo>
                  <a:lnTo>
                    <a:pt x="7796276" y="1485900"/>
                  </a:lnTo>
                  <a:lnTo>
                    <a:pt x="7831899" y="1414526"/>
                  </a:lnTo>
                  <a:lnTo>
                    <a:pt x="7839075" y="1400175"/>
                  </a:lnTo>
                  <a:close/>
                </a:path>
                <a:path w="7886700" h="3157854">
                  <a:moveTo>
                    <a:pt x="7886700" y="2428875"/>
                  </a:moveTo>
                  <a:lnTo>
                    <a:pt x="7858125" y="2428875"/>
                  </a:lnTo>
                  <a:lnTo>
                    <a:pt x="7858125" y="1914525"/>
                  </a:lnTo>
                  <a:lnTo>
                    <a:pt x="7829550" y="1914525"/>
                  </a:lnTo>
                  <a:lnTo>
                    <a:pt x="7829550" y="2428875"/>
                  </a:lnTo>
                  <a:lnTo>
                    <a:pt x="7800975" y="2428875"/>
                  </a:lnTo>
                  <a:lnTo>
                    <a:pt x="7843901" y="2514600"/>
                  </a:lnTo>
                  <a:lnTo>
                    <a:pt x="7879524" y="2443226"/>
                  </a:lnTo>
                  <a:lnTo>
                    <a:pt x="7886700" y="24288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6600" y="1683067"/>
            <a:ext cx="29864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Getting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Response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1837" y="6101794"/>
            <a:ext cx="11576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ts val="1810"/>
              </a:lnSpc>
            </a:pPr>
            <a:fld id="{81D60167-4931-47E6-BA6A-407CBD079E47}" type="slidenum">
              <a:rPr spc="90" dirty="0"/>
              <a:t>9</a:t>
            </a:fld>
            <a:endParaRPr spc="90" dirty="0"/>
          </a:p>
        </p:txBody>
      </p:sp>
      <p:sp>
        <p:nvSpPr>
          <p:cNvPr id="14" name="object 14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2.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BeautifulSoup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3.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125" y="4725987"/>
            <a:ext cx="19989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column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6.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19465" y="3686111"/>
            <a:ext cx="3383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7.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8.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Total Number of Successful and Failure Mission Outcomes</vt:lpstr>
      <vt:lpstr>First Successful Ground Landing Date</vt:lpstr>
      <vt:lpstr>Successful Drone Ship Landing with Payload between 4000 and 6000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7</cp:revision>
  <dcterms:created xsi:type="dcterms:W3CDTF">2023-06-29T00:28:52Z</dcterms:created>
  <dcterms:modified xsi:type="dcterms:W3CDTF">2023-06-29T00:31:43Z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2023-06-29T00:00:00Z</vt:filetime>
  </property>
</Properties>
</file>